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77" r:id="rId4"/>
    <p:sldId id="278" r:id="rId5"/>
    <p:sldId id="281" r:id="rId6"/>
    <p:sldId id="283" r:id="rId7"/>
    <p:sldId id="289" r:id="rId8"/>
    <p:sldId id="284" r:id="rId9"/>
    <p:sldId id="285" r:id="rId10"/>
    <p:sldId id="286" r:id="rId11"/>
    <p:sldId id="287" r:id="rId12"/>
    <p:sldId id="268" r:id="rId13"/>
    <p:sldId id="261" r:id="rId14"/>
    <p:sldId id="292" r:id="rId15"/>
    <p:sldId id="293" r:id="rId16"/>
    <p:sldId id="269" r:id="rId17"/>
    <p:sldId id="291" r:id="rId18"/>
    <p:sldId id="271" r:id="rId19"/>
    <p:sldId id="273" r:id="rId20"/>
    <p:sldId id="288" r:id="rId21"/>
    <p:sldId id="260" r:id="rId22"/>
    <p:sldId id="274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ongchun Heo" initials="bH" lastIdx="1" clrIdx="0">
    <p:extLst>
      <p:ext uri="{19B8F6BF-5375-455C-9EA6-DF929625EA0E}">
        <p15:presenceInfo xmlns:p15="http://schemas.microsoft.com/office/powerpoint/2012/main" userId="bongchun He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486" autoAdjust="0"/>
    <p:restoredTop sz="94660"/>
  </p:normalViewPr>
  <p:slideViewPr>
    <p:cSldViewPr snapToGrid="0">
      <p:cViewPr>
        <p:scale>
          <a:sx n="100" d="100"/>
          <a:sy n="100" d="100"/>
        </p:scale>
        <p:origin x="1536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시장규모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c:spPr>
          <c:invertIfNegative val="0"/>
          <c:dPt>
            <c:idx val="3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32EC-4C36-B01E-7152145D4C59}"/>
              </c:ext>
            </c:extLst>
          </c:dPt>
          <c:dLbls>
            <c:dLbl>
              <c:idx val="0"/>
              <c:layout>
                <c:manualLayout>
                  <c:x val="0"/>
                  <c:y val="-5.5251246123419015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2EC-4C36-B01E-7152145D4C59}"/>
                </c:ext>
              </c:extLst>
            </c:dLbl>
            <c:dLbl>
              <c:idx val="1"/>
              <c:layout>
                <c:manualLayout>
                  <c:x val="-8.9202204572915264E-17"/>
                  <c:y val="-0.17614281736673806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2EC-4C36-B01E-7152145D4C59}"/>
                </c:ext>
              </c:extLst>
            </c:dLbl>
            <c:dLbl>
              <c:idx val="2"/>
              <c:layout>
                <c:manualLayout>
                  <c:x val="-8.9202204572915264E-17"/>
                  <c:y val="-0.2692902376391194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2EC-4C36-B01E-7152145D4C59}"/>
                </c:ext>
              </c:extLst>
            </c:dLbl>
            <c:dLbl>
              <c:idx val="3"/>
              <c:layout>
                <c:manualLayout>
                  <c:x val="0"/>
                  <c:y val="-0.39689724104381569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2EC-4C36-B01E-7152145D4C5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15</c:v>
                </c:pt>
                <c:pt idx="1">
                  <c:v>230</c:v>
                </c:pt>
                <c:pt idx="2">
                  <c:v>370</c:v>
                </c:pt>
                <c:pt idx="3">
                  <c:v>590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2EC-4C36-B01E-7152145D4C59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300"/>
        <c:overlap val="100"/>
        <c:axId val="651990840"/>
        <c:axId val="651989200"/>
      </c:barChart>
      <c:catAx>
        <c:axId val="651990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651989200"/>
        <c:crosses val="autoZero"/>
        <c:auto val="1"/>
        <c:lblAlgn val="ctr"/>
        <c:lblOffset val="100"/>
        <c:noMultiLvlLbl val="0"/>
      </c:catAx>
      <c:valAx>
        <c:axId val="651989200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651990840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pic>
      <cdr:nvPicPr>
        <cdr:cNvPr id="2" name="chart">
          <a:extLst xmlns:a="http://schemas.openxmlformats.org/drawingml/2006/main">
            <a:ext uri="{FF2B5EF4-FFF2-40B4-BE49-F238E27FC236}">
              <a16:creationId xmlns:a16="http://schemas.microsoft.com/office/drawing/2014/main" id="{A5E5F4A6-6494-433D-82A9-5C92C0C59E37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0" y="-2205410"/>
          <a:ext cx="5220289" cy="3480193"/>
        </a:xfrm>
        <a:prstGeom xmlns:a="http://schemas.openxmlformats.org/drawingml/2006/main" prst="rect">
          <a:avLst/>
        </a:prstGeom>
      </cdr:spPr>
    </cdr:pic>
  </cdr:relSizeAnchor>
</c:userShape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5C8EF8-6267-463A-8CE4-6C19476842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37C0A8C-A575-4DA2-905A-161768F47D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2B0984-24E6-4259-A08F-5A1E1F77A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7327A-1F3A-41AD-9F67-AB4A0905AAA9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A297AF-3D25-4030-B076-13487D169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29EE31-FC94-426B-BDD9-9D8BC917C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9908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FC5C0-ECC9-4101-8724-9CBEE10BF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49BF1EA-7F77-4678-A58E-3EE45C6877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9E2A53-B2A3-4A71-B576-38D5C9EF7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7327A-1F3A-41AD-9F67-AB4A0905AAA9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A1104A-399D-4ED4-86C9-C1F819412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7BBBC8-BF8F-4BAF-83CB-851F4AB1B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0221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9268193-92A6-4070-9A1D-E331A10E54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836258F-FE54-4156-9DA4-2F37D43C44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6F1CED-0FD1-4432-ADAD-DC43F271C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7327A-1F3A-41AD-9F67-AB4A0905AAA9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A2B9BC-73C8-4B50-AC11-05605CD3D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A99C7E-6904-489A-AF96-135B0DCF3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3866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217060-20A8-4712-A3DF-654CB7709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64CE2F-ED4B-4376-822C-315389C02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F356F2-9E0A-4F6A-91EF-44EACD1C6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7327A-1F3A-41AD-9F67-AB4A0905AAA9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6511CA-2398-4E82-AD95-E08CD1C3D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3C0A46-6670-4DFB-A34B-C05759C89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90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EE9520-F4B7-45AC-9ADC-95541239E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3981DD-5015-45D4-BB56-31E395DA7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3874AF-ACCF-465D-89EF-5CEB1FBF2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7327A-1F3A-41AD-9F67-AB4A0905AAA9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C755C3-61DE-4E01-BDF1-E77D655EF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9D5C16-F035-455E-82C5-DA2BF4FA5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8946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35F371-251B-4122-9448-27A5EBB8C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D231CA-0BF6-4982-AC6A-C87F5B9868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C96FB29-0284-4440-B1F5-08F0392299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7248CA-5C35-4759-8369-875CCAC74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7327A-1F3A-41AD-9F67-AB4A0905AAA9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AF5DB3-3CC5-4988-8D73-4B6627268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FE9E7DD-A441-4B3B-864A-E6BA4E714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036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FA0701-E435-4893-9247-A4AEB25F4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B6CAB7-D8BA-431F-B3DA-34B16957CF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859E5E-2A0E-4228-A222-E9E2D2A784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3D61FCC-0DA9-41DC-B2BE-E099968FA9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70AB276-5A5E-4AD5-8D1E-9B8E9D8C48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0421AC9-51D2-4CA8-A077-0BF89EC08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7327A-1F3A-41AD-9F67-AB4A0905AAA9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624E06-275B-4B4E-BC52-0948328A6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F9D6F8E-E301-4BD5-8706-F78CC62C2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9033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B3AC1E-900A-4988-8290-FD0A64B74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E9CDF1D-CFCD-4F03-8EA1-988765289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7327A-1F3A-41AD-9F67-AB4A0905AAA9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ED426BD-C2A8-4BFF-8089-332C71DA2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2587990-F4B7-4318-86FB-1E7272A96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0911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52A2C54-C410-425A-AE6B-324BE32DD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7327A-1F3A-41AD-9F67-AB4A0905AAA9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481EA27-E351-436A-9B41-716352AB2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8A76E31-1EDC-4D1C-9D9B-49F143699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6613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9B5B59-2F0E-495C-8D4F-64927CB63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556A9E-ED3A-41A5-8458-60853BDCE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A4608EC-DF99-45D5-AF4E-CA653F1CAC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8B5FFB-2DF9-4698-A7A7-43282C0DF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7327A-1F3A-41AD-9F67-AB4A0905AAA9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287F33-E35E-4EBD-9FC4-600E9A65D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0A0FB01-DEA9-409E-B6FF-2650A09BE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7346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9125C6-52A5-4D5C-9926-075E6C42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FC0BBF2-7E17-4446-9043-E6B0EF3B2E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777E6E8-0C8B-429C-B42C-FD63AF0D8E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67F9252-4912-478C-9B28-9B31D05B2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7327A-1F3A-41AD-9F67-AB4A0905AAA9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BEA270-D7C1-44BE-ADB4-901748A69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B12C95-DE3B-430E-8F28-B155D519B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2953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C8C57BD-E134-4E7F-95A3-E7854370A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58B9A1-82AF-4573-AD71-A2CB1CA28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DADEA0-95B3-4BA2-971E-8A72B88367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7327A-1F3A-41AD-9F67-AB4A0905AAA9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EFD053-0A13-465E-A5FF-5CE87CE35D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9A00EC-10AE-4439-A961-2C36144EFE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54C731-BE52-404E-B22F-79EFEA6280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4508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5.svg"/><Relationship Id="rId7" Type="http://schemas.openxmlformats.org/officeDocument/2006/relationships/image" Target="../media/image13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03F1EF2-79CD-416F-A6FC-0EFDABB21B4C}"/>
              </a:ext>
            </a:extLst>
          </p:cNvPr>
          <p:cNvSpPr txBox="1"/>
          <p:nvPr/>
        </p:nvSpPr>
        <p:spPr>
          <a:xfrm>
            <a:off x="358965" y="160318"/>
            <a:ext cx="4511267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500" b="1" dirty="0"/>
              <a:t>Gang</a:t>
            </a:r>
          </a:p>
          <a:p>
            <a:pPr algn="ctr"/>
            <a:r>
              <a:rPr lang="en-US" altLang="ko-KR" sz="11500" b="1" dirty="0"/>
              <a:t> Of </a:t>
            </a:r>
          </a:p>
          <a:p>
            <a:pPr algn="ctr"/>
            <a:r>
              <a:rPr lang="en-US" altLang="ko-KR" sz="11500" b="1" dirty="0"/>
              <a:t>4</a:t>
            </a:r>
            <a:endParaRPr lang="ko-KR" altLang="en-US" sz="115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BE1364-51E7-4846-ACA0-4059E7480AB2}"/>
              </a:ext>
            </a:extLst>
          </p:cNvPr>
          <p:cNvSpPr txBox="1"/>
          <p:nvPr/>
        </p:nvSpPr>
        <p:spPr>
          <a:xfrm flipH="1">
            <a:off x="0" y="6174462"/>
            <a:ext cx="62249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Member :</a:t>
            </a:r>
          </a:p>
          <a:p>
            <a:r>
              <a:rPr lang="en-US" altLang="ko-KR" sz="1400" b="1" dirty="0"/>
              <a:t> K</a:t>
            </a:r>
            <a:r>
              <a:rPr lang="en-US" altLang="ko-KR" sz="1400" dirty="0"/>
              <a:t>ing Ra </a:t>
            </a:r>
            <a:r>
              <a:rPr lang="en-US" altLang="ko-KR" sz="1400" dirty="0" err="1"/>
              <a:t>Huun</a:t>
            </a:r>
            <a:r>
              <a:rPr lang="en-US" altLang="ko-KR" sz="1400" dirty="0"/>
              <a:t> / </a:t>
            </a:r>
            <a:r>
              <a:rPr lang="en-US" altLang="ko-KR" sz="1400" b="1" dirty="0" err="1"/>
              <a:t>S</a:t>
            </a:r>
            <a:r>
              <a:rPr lang="en-US" altLang="ko-KR" sz="1400" dirty="0" err="1"/>
              <a:t>eulKKi</a:t>
            </a:r>
            <a:r>
              <a:rPr lang="en-US" altLang="ko-KR" sz="1400" dirty="0"/>
              <a:t> / </a:t>
            </a:r>
            <a:r>
              <a:rPr lang="en-US" altLang="ko-KR" sz="1400" b="1" dirty="0" err="1"/>
              <a:t>P</a:t>
            </a:r>
            <a:r>
              <a:rPr lang="en-US" altLang="ko-KR" sz="1400" dirty="0" err="1"/>
              <a:t>inkBong</a:t>
            </a:r>
            <a:r>
              <a:rPr lang="en-US" altLang="ko-KR" sz="1400" dirty="0"/>
              <a:t>-K / </a:t>
            </a:r>
            <a:r>
              <a:rPr lang="en-US" altLang="ko-KR" sz="1400" b="1" dirty="0" err="1"/>
              <a:t>C</a:t>
            </a:r>
            <a:r>
              <a:rPr lang="en-US" altLang="ko-KR" sz="1400" dirty="0" err="1"/>
              <a:t>hunderella</a:t>
            </a:r>
            <a:r>
              <a:rPr lang="en-US" altLang="ko-KR" sz="1400" dirty="0"/>
              <a:t>	</a:t>
            </a:r>
            <a:endParaRPr lang="ko-KR" altLang="en-US" sz="1400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8B5FCB6-217B-45D6-A0A1-43CA356016A2}"/>
              </a:ext>
            </a:extLst>
          </p:cNvPr>
          <p:cNvCxnSpPr>
            <a:cxnSpLocks/>
          </p:cNvCxnSpPr>
          <p:nvPr/>
        </p:nvCxnSpPr>
        <p:spPr>
          <a:xfrm>
            <a:off x="0" y="5548294"/>
            <a:ext cx="609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996D4F7-DE9D-4DD6-A35B-82F895E7CE31}"/>
              </a:ext>
            </a:extLst>
          </p:cNvPr>
          <p:cNvSpPr/>
          <p:nvPr/>
        </p:nvSpPr>
        <p:spPr>
          <a:xfrm>
            <a:off x="9220200" y="0"/>
            <a:ext cx="1905000" cy="6858000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6470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5297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29972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49911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4836C72-91C2-4133-8BB2-332BCD9896BD}"/>
              </a:ext>
            </a:extLst>
          </p:cNvPr>
          <p:cNvSpPr/>
          <p:nvPr/>
        </p:nvSpPr>
        <p:spPr>
          <a:xfrm>
            <a:off x="6942536" y="4648186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781EB18-B29D-4D25-9DDB-A948564E595E}"/>
              </a:ext>
            </a:extLst>
          </p:cNvPr>
          <p:cNvSpPr/>
          <p:nvPr/>
        </p:nvSpPr>
        <p:spPr>
          <a:xfrm>
            <a:off x="8893972" y="4629122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BA44E2C-85F0-448B-A277-1AA236C76F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5"/>
          <a:stretch/>
        </p:blipFill>
        <p:spPr>
          <a:xfrm>
            <a:off x="624718" y="1233490"/>
            <a:ext cx="6317818" cy="498754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1D1462C-F9D6-47C0-9FF0-267147658955}"/>
              </a:ext>
            </a:extLst>
          </p:cNvPr>
          <p:cNvSpPr txBox="1"/>
          <p:nvPr/>
        </p:nvSpPr>
        <p:spPr>
          <a:xfrm>
            <a:off x="876941" y="5972703"/>
            <a:ext cx="101168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300" dirty="0"/>
              <a:t>팔로우와 좋아요 기능</a:t>
            </a:r>
            <a:r>
              <a:rPr lang="ko-KR" altLang="en-US" sz="2400" spc="-300" dirty="0"/>
              <a:t>을 통해 원하는 유저들의 게시물을 모아 볼 수 있는 </a:t>
            </a:r>
            <a:r>
              <a:rPr lang="ko-KR" altLang="en-US" sz="2400" spc="-300" dirty="0" err="1"/>
              <a:t>피드</a:t>
            </a:r>
            <a:r>
              <a:rPr lang="ko-KR" altLang="en-US" sz="2400" spc="-300" dirty="0"/>
              <a:t> 게시판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B618BC9-183F-4B30-A857-5C2A50D79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6925" y="1196049"/>
            <a:ext cx="3936185" cy="374550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69B8C69-8E49-4EE7-B69F-F9827CBDFB5F}"/>
              </a:ext>
            </a:extLst>
          </p:cNvPr>
          <p:cNvSpPr txBox="1"/>
          <p:nvPr/>
        </p:nvSpPr>
        <p:spPr>
          <a:xfrm>
            <a:off x="876941" y="5718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FCF17A-282B-4124-9058-2ADAEBAD09CA}"/>
              </a:ext>
            </a:extLst>
          </p:cNvPr>
          <p:cNvSpPr txBox="1"/>
          <p:nvPr/>
        </p:nvSpPr>
        <p:spPr>
          <a:xfrm>
            <a:off x="1318087" y="51325"/>
            <a:ext cx="1467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latin typeface="+mj-ea"/>
              </a:rPr>
              <a:t>주제선정</a:t>
            </a:r>
          </a:p>
        </p:txBody>
      </p:sp>
    </p:spTree>
    <p:extLst>
      <p:ext uri="{BB962C8B-B14F-4D97-AF65-F5344CB8AC3E}">
        <p14:creationId xmlns:p14="http://schemas.microsoft.com/office/powerpoint/2010/main" val="2277956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4186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29972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49911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4836C72-91C2-4133-8BB2-332BCD9896BD}"/>
              </a:ext>
            </a:extLst>
          </p:cNvPr>
          <p:cNvSpPr/>
          <p:nvPr/>
        </p:nvSpPr>
        <p:spPr>
          <a:xfrm>
            <a:off x="6942536" y="4648186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781EB18-B29D-4D25-9DDB-A948564E595E}"/>
              </a:ext>
            </a:extLst>
          </p:cNvPr>
          <p:cNvSpPr/>
          <p:nvPr/>
        </p:nvSpPr>
        <p:spPr>
          <a:xfrm>
            <a:off x="8893972" y="4629122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D1462C-F9D6-47C0-9FF0-267147658955}"/>
              </a:ext>
            </a:extLst>
          </p:cNvPr>
          <p:cNvSpPr txBox="1"/>
          <p:nvPr/>
        </p:nvSpPr>
        <p:spPr>
          <a:xfrm>
            <a:off x="458077" y="5239693"/>
            <a:ext cx="54425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300" dirty="0"/>
              <a:t>로그인한 유저가 </a:t>
            </a:r>
            <a:r>
              <a:rPr lang="ko-KR" altLang="en-US" sz="2400" spc="-300" dirty="0"/>
              <a:t>작성한 게시물들을 </a:t>
            </a:r>
            <a:endParaRPr lang="en-US" altLang="ko-KR" sz="2400" spc="-300" dirty="0"/>
          </a:p>
          <a:p>
            <a:pPr algn="ctr"/>
            <a:r>
              <a:rPr lang="ko-KR" altLang="en-US" sz="2400" spc="-300" dirty="0"/>
              <a:t>한번에 조회</a:t>
            </a:r>
            <a:r>
              <a:rPr lang="en-US" altLang="ko-KR" sz="2400" spc="-300" dirty="0"/>
              <a:t>, </a:t>
            </a:r>
            <a:r>
              <a:rPr lang="ko-KR" altLang="en-US" sz="2400" spc="-300" dirty="0"/>
              <a:t>수정</a:t>
            </a:r>
            <a:r>
              <a:rPr lang="en-US" altLang="ko-KR" sz="2400" spc="-300" dirty="0"/>
              <a:t>, </a:t>
            </a:r>
            <a:r>
              <a:rPr lang="ko-KR" altLang="en-US" sz="2400" spc="-300" dirty="0"/>
              <a:t>삭제가 가능한 마이페이지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F933028-1A52-4D4B-B168-74910B30D8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815"/>
          <a:stretch/>
        </p:blipFill>
        <p:spPr>
          <a:xfrm>
            <a:off x="6207428" y="1117165"/>
            <a:ext cx="5055566" cy="329804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3596E42-D281-439C-9125-F043E9633C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1649"/>
          <a:stretch/>
        </p:blipFill>
        <p:spPr>
          <a:xfrm>
            <a:off x="848442" y="1324757"/>
            <a:ext cx="4661786" cy="329804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56046C4-6BD6-45EF-BCDE-CA1B68A0ED28}"/>
              </a:ext>
            </a:extLst>
          </p:cNvPr>
          <p:cNvSpPr txBox="1"/>
          <p:nvPr/>
        </p:nvSpPr>
        <p:spPr>
          <a:xfrm>
            <a:off x="7139386" y="5068588"/>
            <a:ext cx="38555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300" dirty="0"/>
              <a:t>관리자</a:t>
            </a:r>
            <a:r>
              <a:rPr lang="ko-KR" altLang="en-US" sz="2400" spc="-300" dirty="0"/>
              <a:t>가 모든 게시물에 대한</a:t>
            </a:r>
            <a:endParaRPr lang="en-US" altLang="ko-KR" sz="2400" spc="-300" dirty="0"/>
          </a:p>
          <a:p>
            <a:pPr algn="ctr"/>
            <a:r>
              <a:rPr lang="ko-KR" altLang="en-US" sz="2400" spc="-300" dirty="0"/>
              <a:t>조회</a:t>
            </a:r>
            <a:r>
              <a:rPr lang="en-US" altLang="ko-KR" sz="2400" spc="-300" dirty="0"/>
              <a:t>, </a:t>
            </a:r>
            <a:r>
              <a:rPr lang="ko-KR" altLang="en-US" sz="2400" spc="-300" dirty="0"/>
              <a:t>수정</a:t>
            </a:r>
            <a:r>
              <a:rPr lang="en-US" altLang="ko-KR" sz="2400" spc="-300" dirty="0"/>
              <a:t>, </a:t>
            </a:r>
            <a:r>
              <a:rPr lang="ko-KR" altLang="en-US" sz="2400" spc="-300" dirty="0"/>
              <a:t>삭제</a:t>
            </a:r>
            <a:r>
              <a:rPr lang="en-US" altLang="ko-KR" sz="2400" spc="-300" dirty="0"/>
              <a:t>, </a:t>
            </a:r>
            <a:r>
              <a:rPr lang="ko-KR" altLang="en-US" sz="2400" spc="-300" dirty="0"/>
              <a:t>게시물 작성이 </a:t>
            </a:r>
            <a:endParaRPr lang="en-US" altLang="ko-KR" sz="2400" spc="-300" dirty="0"/>
          </a:p>
          <a:p>
            <a:pPr algn="ctr"/>
            <a:r>
              <a:rPr lang="ko-KR" altLang="en-US" sz="2400" spc="-300" dirty="0"/>
              <a:t>가능한 관리자 페이지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20B883-50A6-4187-9293-BE3992AC1ED3}"/>
              </a:ext>
            </a:extLst>
          </p:cNvPr>
          <p:cNvSpPr txBox="1"/>
          <p:nvPr/>
        </p:nvSpPr>
        <p:spPr>
          <a:xfrm>
            <a:off x="876941" y="5718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2864E5-DA39-49C1-B046-2FD3772EAE9D}"/>
              </a:ext>
            </a:extLst>
          </p:cNvPr>
          <p:cNvSpPr txBox="1"/>
          <p:nvPr/>
        </p:nvSpPr>
        <p:spPr>
          <a:xfrm>
            <a:off x="1318087" y="51325"/>
            <a:ext cx="1467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latin typeface="+mj-ea"/>
              </a:rPr>
              <a:t>주제선정</a:t>
            </a:r>
          </a:p>
        </p:txBody>
      </p:sp>
    </p:spTree>
    <p:extLst>
      <p:ext uri="{BB962C8B-B14F-4D97-AF65-F5344CB8AC3E}">
        <p14:creationId xmlns:p14="http://schemas.microsoft.com/office/powerpoint/2010/main" val="2960855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79CF53-F8F8-4D78-9EEB-F716716C04A4}"/>
              </a:ext>
            </a:extLst>
          </p:cNvPr>
          <p:cNvSpPr/>
          <p:nvPr/>
        </p:nvSpPr>
        <p:spPr>
          <a:xfrm>
            <a:off x="0" y="0"/>
            <a:ext cx="81724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3F1EF2-79CD-416F-A6FC-0EFDABB21B4C}"/>
              </a:ext>
            </a:extLst>
          </p:cNvPr>
          <p:cNvSpPr txBox="1"/>
          <p:nvPr/>
        </p:nvSpPr>
        <p:spPr>
          <a:xfrm>
            <a:off x="622300" y="286264"/>
            <a:ext cx="5911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시스템 아키텍처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8B5FCB6-217B-45D6-A0A1-43CA356016A2}"/>
              </a:ext>
            </a:extLst>
          </p:cNvPr>
          <p:cNvCxnSpPr>
            <a:cxnSpLocks/>
          </p:cNvCxnSpPr>
          <p:nvPr/>
        </p:nvCxnSpPr>
        <p:spPr>
          <a:xfrm>
            <a:off x="0" y="5548294"/>
            <a:ext cx="609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2084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79CF53-F8F8-4D78-9EEB-F716716C04A4}"/>
              </a:ext>
            </a:extLst>
          </p:cNvPr>
          <p:cNvSpPr/>
          <p:nvPr/>
        </p:nvSpPr>
        <p:spPr>
          <a:xfrm>
            <a:off x="0" y="0"/>
            <a:ext cx="7230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3F1EF2-79CD-416F-A6FC-0EFDABB21B4C}"/>
              </a:ext>
            </a:extLst>
          </p:cNvPr>
          <p:cNvSpPr txBox="1"/>
          <p:nvPr/>
        </p:nvSpPr>
        <p:spPr>
          <a:xfrm>
            <a:off x="1314881" y="0"/>
            <a:ext cx="42892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Use Case</a:t>
            </a:r>
            <a:endParaRPr lang="ko-KR" altLang="en-US" sz="3200" b="1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8B5FCB6-217B-45D6-A0A1-43CA356016A2}"/>
              </a:ext>
            </a:extLst>
          </p:cNvPr>
          <p:cNvCxnSpPr>
            <a:cxnSpLocks/>
          </p:cNvCxnSpPr>
          <p:nvPr/>
        </p:nvCxnSpPr>
        <p:spPr>
          <a:xfrm>
            <a:off x="0" y="5548294"/>
            <a:ext cx="609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01121963-F423-4CF4-9BF1-549D0A47C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641" y="1157302"/>
            <a:ext cx="5266333" cy="431868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122D91D3-6987-482E-9B18-383023182EF0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29BC265-979A-4595-8468-A7FE7DC29742}"/>
              </a:ext>
            </a:extLst>
          </p:cNvPr>
          <p:cNvCxnSpPr/>
          <p:nvPr/>
        </p:nvCxnSpPr>
        <p:spPr>
          <a:xfrm>
            <a:off x="876941" y="884186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B740D7F-3871-4770-A284-C20F9FF2CB83}"/>
              </a:ext>
            </a:extLst>
          </p:cNvPr>
          <p:cNvSpPr txBox="1"/>
          <p:nvPr/>
        </p:nvSpPr>
        <p:spPr>
          <a:xfrm>
            <a:off x="876941" y="5718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924163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4186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29972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49911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4836C72-91C2-4133-8BB2-332BCD9896BD}"/>
              </a:ext>
            </a:extLst>
          </p:cNvPr>
          <p:cNvSpPr/>
          <p:nvPr/>
        </p:nvSpPr>
        <p:spPr>
          <a:xfrm>
            <a:off x="6942536" y="4648186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781EB18-B29D-4D25-9DDB-A948564E595E}"/>
              </a:ext>
            </a:extLst>
          </p:cNvPr>
          <p:cNvSpPr/>
          <p:nvPr/>
        </p:nvSpPr>
        <p:spPr>
          <a:xfrm>
            <a:off x="8893972" y="4629122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20B883-50A6-4187-9293-BE3992AC1ED3}"/>
              </a:ext>
            </a:extLst>
          </p:cNvPr>
          <p:cNvSpPr txBox="1"/>
          <p:nvPr/>
        </p:nvSpPr>
        <p:spPr>
          <a:xfrm>
            <a:off x="876941" y="5718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2864E5-DA39-49C1-B046-2FD3772EAE9D}"/>
              </a:ext>
            </a:extLst>
          </p:cNvPr>
          <p:cNvSpPr txBox="1"/>
          <p:nvPr/>
        </p:nvSpPr>
        <p:spPr>
          <a:xfrm>
            <a:off x="1318087" y="51325"/>
            <a:ext cx="21964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latin typeface="+mj-ea"/>
              </a:rPr>
              <a:t>요구사항 정의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980F0E1-2B11-48DC-B6D4-36AED20F7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9860" y="1853153"/>
            <a:ext cx="6488224" cy="3151694"/>
          </a:xfrm>
          <a:prstGeom prst="rect">
            <a:avLst/>
          </a:prstGeom>
        </p:spPr>
      </p:pic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42A418BA-6C8C-425B-A359-1E90FC23F8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329122"/>
              </p:ext>
            </p:extLst>
          </p:nvPr>
        </p:nvGraphicFramePr>
        <p:xfrm>
          <a:off x="318975" y="1046740"/>
          <a:ext cx="5405550" cy="4927058"/>
        </p:xfrm>
        <a:graphic>
          <a:graphicData uri="http://schemas.openxmlformats.org/drawingml/2006/table">
            <a:tbl>
              <a:tblPr/>
              <a:tblGrid>
                <a:gridCol w="489051">
                  <a:extLst>
                    <a:ext uri="{9D8B030D-6E8A-4147-A177-3AD203B41FA5}">
                      <a16:colId xmlns:a16="http://schemas.microsoft.com/office/drawing/2014/main" val="1342284818"/>
                    </a:ext>
                  </a:extLst>
                </a:gridCol>
                <a:gridCol w="913849">
                  <a:extLst>
                    <a:ext uri="{9D8B030D-6E8A-4147-A177-3AD203B41FA5}">
                      <a16:colId xmlns:a16="http://schemas.microsoft.com/office/drawing/2014/main" val="3863184228"/>
                    </a:ext>
                  </a:extLst>
                </a:gridCol>
                <a:gridCol w="1253900">
                  <a:extLst>
                    <a:ext uri="{9D8B030D-6E8A-4147-A177-3AD203B41FA5}">
                      <a16:colId xmlns:a16="http://schemas.microsoft.com/office/drawing/2014/main" val="2379220233"/>
                    </a:ext>
                  </a:extLst>
                </a:gridCol>
                <a:gridCol w="2748750">
                  <a:extLst>
                    <a:ext uri="{9D8B030D-6E8A-4147-A177-3AD203B41FA5}">
                      <a16:colId xmlns:a16="http://schemas.microsoft.com/office/drawing/2014/main" val="833475555"/>
                    </a:ext>
                  </a:extLst>
                </a:gridCol>
              </a:tblGrid>
              <a:tr h="197476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b="1">
                          <a:effectLst/>
                        </a:rPr>
                        <a:t>구분</a:t>
                      </a:r>
                    </a:p>
                  </a:txBody>
                  <a:tcPr marL="17286" marR="17286" marT="11524" marB="11524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b="1" dirty="0">
                          <a:effectLst/>
                        </a:rPr>
                        <a:t>서비스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b="1">
                          <a:effectLst/>
                        </a:rPr>
                        <a:t>필요 기능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b="1" dirty="0">
                          <a:effectLst/>
                        </a:rPr>
                        <a:t>기능 설명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254075"/>
                  </a:ext>
                </a:extLst>
              </a:tr>
              <a:tr h="489759">
                <a:tc rowSpan="8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>
                          <a:effectLst/>
                        </a:rPr>
                        <a:t>사용자</a:t>
                      </a:r>
                    </a:p>
                  </a:txBody>
                  <a:tcPr marL="17286" marR="17286" marT="11524" marB="11524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회원가입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이메일 회원가입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이메일을 가입한 유저의 </a:t>
                      </a:r>
                      <a:r>
                        <a:rPr lang="en-US" altLang="ko-KR" sz="1000" b="1" dirty="0">
                          <a:effectLst/>
                        </a:rPr>
                        <a:t>ID</a:t>
                      </a:r>
                      <a:r>
                        <a:rPr lang="ko-KR" altLang="en-US" sz="1000" b="1" dirty="0">
                          <a:effectLst/>
                        </a:rPr>
                        <a:t>로 사용하며</a:t>
                      </a:r>
                      <a:r>
                        <a:rPr lang="en-US" altLang="ko-KR" sz="1000" b="1" dirty="0">
                          <a:effectLst/>
                        </a:rPr>
                        <a:t>, </a:t>
                      </a:r>
                      <a:r>
                        <a:rPr lang="ko-KR" altLang="en-US" sz="1000" b="1" dirty="0">
                          <a:effectLst/>
                        </a:rPr>
                        <a:t>비밀번호</a:t>
                      </a:r>
                      <a:r>
                        <a:rPr lang="en-US" altLang="ko-KR" sz="1000" b="1" dirty="0">
                          <a:effectLst/>
                        </a:rPr>
                        <a:t>, </a:t>
                      </a:r>
                      <a:r>
                        <a:rPr lang="ko-KR" altLang="en-US" sz="1000" b="1" dirty="0">
                          <a:effectLst/>
                        </a:rPr>
                        <a:t>사이트에서 사용할 닉네임</a:t>
                      </a:r>
                      <a:r>
                        <a:rPr lang="en-US" altLang="ko-KR" sz="1000" b="1" dirty="0">
                          <a:effectLst/>
                        </a:rPr>
                        <a:t>, </a:t>
                      </a:r>
                      <a:r>
                        <a:rPr lang="ko-KR" altLang="en-US" sz="1000" b="1" dirty="0">
                          <a:effectLst/>
                        </a:rPr>
                        <a:t>연락처</a:t>
                      </a:r>
                      <a:r>
                        <a:rPr lang="en-US" altLang="ko-KR" sz="1000" b="1" dirty="0">
                          <a:effectLst/>
                        </a:rPr>
                        <a:t>, </a:t>
                      </a:r>
                      <a:r>
                        <a:rPr lang="ko-KR" altLang="en-US" sz="1000" b="1" dirty="0">
                          <a:effectLst/>
                        </a:rPr>
                        <a:t>성별 등을 기입 받음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3019543"/>
                  </a:ext>
                </a:extLst>
              </a:tr>
              <a:tr h="4897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파티게시판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파티게시판 </a:t>
                      </a:r>
                      <a:r>
                        <a:rPr lang="en-US" altLang="ko-KR" sz="1000" b="1" dirty="0">
                          <a:effectLst/>
                        </a:rPr>
                        <a:t>CRUD</a:t>
                      </a:r>
                      <a:endParaRPr lang="ko-KR" altLang="en-US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유저가 원하는 시간대</a:t>
                      </a:r>
                      <a:r>
                        <a:rPr lang="en-US" altLang="ko-KR" sz="1000" b="1" dirty="0">
                          <a:effectLst/>
                        </a:rPr>
                        <a:t>, </a:t>
                      </a:r>
                      <a:r>
                        <a:rPr lang="ko-KR" altLang="en-US" sz="1000" b="1" dirty="0">
                          <a:effectLst/>
                        </a:rPr>
                        <a:t>메뉴</a:t>
                      </a:r>
                      <a:r>
                        <a:rPr lang="en-US" altLang="ko-KR" sz="1000" b="1" dirty="0">
                          <a:effectLst/>
                        </a:rPr>
                        <a:t>, </a:t>
                      </a:r>
                      <a:r>
                        <a:rPr lang="ko-KR" altLang="en-US" sz="1000" b="1" dirty="0">
                          <a:effectLst/>
                        </a:rPr>
                        <a:t>장소 등을 기입하여 </a:t>
                      </a:r>
                      <a:r>
                        <a:rPr lang="ko-KR" altLang="en-US" sz="1000" b="1" dirty="0" err="1">
                          <a:effectLst/>
                        </a:rPr>
                        <a:t>파티원</a:t>
                      </a:r>
                      <a:r>
                        <a:rPr lang="ko-KR" altLang="en-US" sz="1000" b="1" dirty="0">
                          <a:effectLst/>
                        </a:rPr>
                        <a:t> </a:t>
                      </a:r>
                      <a:r>
                        <a:rPr lang="ko-KR" altLang="en-US" sz="1000" b="1" dirty="0" err="1">
                          <a:effectLst/>
                        </a:rPr>
                        <a:t>모집글을</a:t>
                      </a:r>
                      <a:r>
                        <a:rPr lang="ko-KR" altLang="en-US" sz="1000" b="1" dirty="0">
                          <a:effectLst/>
                        </a:rPr>
                        <a:t> 작성하고</a:t>
                      </a:r>
                      <a:r>
                        <a:rPr lang="en-US" altLang="ko-KR" sz="1000" b="1" dirty="0">
                          <a:effectLst/>
                        </a:rPr>
                        <a:t>, </a:t>
                      </a:r>
                      <a:r>
                        <a:rPr lang="ko-KR" altLang="en-US" sz="1000" b="1" dirty="0">
                          <a:effectLst/>
                        </a:rPr>
                        <a:t>이는 조회</a:t>
                      </a:r>
                      <a:r>
                        <a:rPr lang="en-US" altLang="ko-KR" sz="1000" b="1" dirty="0">
                          <a:effectLst/>
                        </a:rPr>
                        <a:t>, </a:t>
                      </a:r>
                      <a:r>
                        <a:rPr lang="ko-KR" altLang="en-US" sz="1000" b="1" dirty="0">
                          <a:effectLst/>
                        </a:rPr>
                        <a:t>수정</a:t>
                      </a:r>
                      <a:r>
                        <a:rPr lang="en-US" altLang="ko-KR" sz="1000" b="1" dirty="0">
                          <a:effectLst/>
                        </a:rPr>
                        <a:t>, </a:t>
                      </a:r>
                      <a:r>
                        <a:rPr lang="ko-KR" altLang="en-US" sz="1000" b="1" dirty="0">
                          <a:effectLst/>
                        </a:rPr>
                        <a:t>삭제가 가능</a:t>
                      </a:r>
                      <a:r>
                        <a:rPr lang="en-US" altLang="ko-KR" sz="1000" b="1" dirty="0">
                          <a:effectLst/>
                        </a:rPr>
                        <a:t>.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9826306"/>
                  </a:ext>
                </a:extLst>
              </a:tr>
              <a:tr h="334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effectLst/>
                        </a:rPr>
                        <a:t>이미지화</a:t>
                      </a:r>
                      <a:endParaRPr lang="ko-KR" altLang="en-US" sz="1000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게시물을 좀 더 가시적으로 조회할 수 있도록</a:t>
                      </a:r>
                      <a:r>
                        <a:rPr lang="en-US" altLang="ko-KR" sz="1000" b="1" dirty="0">
                          <a:effectLst/>
                        </a:rPr>
                        <a:t>, </a:t>
                      </a:r>
                      <a:r>
                        <a:rPr lang="ko-KR" altLang="en-US" sz="1000" b="1" dirty="0" err="1">
                          <a:effectLst/>
                        </a:rPr>
                        <a:t>대표이미지</a:t>
                      </a:r>
                      <a:r>
                        <a:rPr lang="ko-KR" altLang="en-US" sz="1000" b="1" dirty="0">
                          <a:effectLst/>
                        </a:rPr>
                        <a:t> 첨부를 통해 썸네일 노출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9661401"/>
                  </a:ext>
                </a:extLst>
              </a:tr>
              <a:tr h="334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 err="1">
                          <a:effectLst/>
                        </a:rPr>
                        <a:t>피드게시판</a:t>
                      </a:r>
                      <a:endParaRPr lang="ko-KR" altLang="en-US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1" dirty="0">
                          <a:effectLst/>
                        </a:rPr>
                        <a:t> </a:t>
                      </a:r>
                      <a:r>
                        <a:rPr lang="ko-KR" altLang="en-US" sz="1000" b="1" dirty="0" err="1">
                          <a:effectLst/>
                        </a:rPr>
                        <a:t>피드게시판</a:t>
                      </a:r>
                      <a:r>
                        <a:rPr lang="ko-KR" altLang="en-US" sz="1000" b="1" dirty="0">
                          <a:effectLst/>
                        </a:rPr>
                        <a:t> </a:t>
                      </a:r>
                      <a:r>
                        <a:rPr lang="en-US" altLang="ko-KR" sz="1000" b="1" dirty="0">
                          <a:effectLst/>
                        </a:rPr>
                        <a:t>CRUD</a:t>
                      </a:r>
                      <a:endParaRPr lang="ko-KR" altLang="en-US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>
                          <a:effectLst/>
                        </a:rPr>
                        <a:t>유저의 관심사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취미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일상 등을 공유할 수 있는 형태의 게시판 </a:t>
                      </a:r>
                      <a:r>
                        <a:rPr lang="en-US" altLang="ko-KR" sz="1000" b="1">
                          <a:effectLst/>
                        </a:rPr>
                        <a:t>(</a:t>
                      </a:r>
                      <a:r>
                        <a:rPr lang="ko-KR" altLang="en-US" sz="1000" b="1">
                          <a:effectLst/>
                        </a:rPr>
                        <a:t>조회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작성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수정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삭제 기능</a:t>
                      </a:r>
                      <a:r>
                        <a:rPr lang="en-US" altLang="ko-KR" sz="1000" b="1">
                          <a:effectLst/>
                        </a:rPr>
                        <a:t>)</a:t>
                      </a:r>
                      <a:endParaRPr lang="en-US" altLang="ko-KR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2427650"/>
                  </a:ext>
                </a:extLst>
              </a:tr>
              <a:tr h="334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>
                          <a:effectLst/>
                        </a:rPr>
                        <a:t>게시물을 좋아요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팔로우 기능을 통해 볼 수 있음</a:t>
                      </a:r>
                      <a:endParaRPr lang="ko-KR" altLang="en-US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0258158"/>
                  </a:ext>
                </a:extLst>
              </a:tr>
              <a:tr h="18169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>
                          <a:effectLst/>
                        </a:rPr>
                        <a:t>회원가입 시 기입한 정보들을 수정 가능</a:t>
                      </a:r>
                      <a:endParaRPr lang="ko-KR" altLang="en-US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8218234"/>
                  </a:ext>
                </a:extLst>
              </a:tr>
              <a:tr h="18169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4903636"/>
                  </a:ext>
                </a:extLst>
              </a:tr>
              <a:tr h="334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마이페이지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effectLst/>
                        </a:rPr>
                        <a:t>마이페이지 </a:t>
                      </a:r>
                      <a:r>
                        <a:rPr lang="en-US" altLang="ko-KR" sz="1000" b="1" dirty="0">
                          <a:effectLst/>
                        </a:rPr>
                        <a:t>CRUD</a:t>
                      </a:r>
                      <a:endParaRPr lang="ko-KR" altLang="en-US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본인이 작성한 게시물들을 종합적으로 조회 및 수정 삭제 가능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0596386"/>
                  </a:ext>
                </a:extLst>
              </a:tr>
              <a:tr h="181694">
                <a:tc gridSpan="4">
                  <a:txBody>
                    <a:bodyPr/>
                    <a:lstStyle/>
                    <a:p>
                      <a:pPr rtl="0" fontAlgn="ctr"/>
                      <a:endParaRPr lang="ko-KR" altLang="en-US" sz="1000" dirty="0">
                        <a:effectLst/>
                      </a:endParaRPr>
                    </a:p>
                  </a:txBody>
                  <a:tcPr marL="17286" marR="17286" marT="11524" marB="11524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rtl="0" fontAlgn="ctr"/>
                      <a:endParaRPr lang="ko-KR" altLang="en-US" sz="1000" dirty="0">
                        <a:effectLst/>
                      </a:endParaRPr>
                    </a:p>
                  </a:txBody>
                  <a:tcPr marL="17286" marR="17286" marT="11524" marB="11524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3698774"/>
                  </a:ext>
                </a:extLst>
              </a:tr>
              <a:tr h="334341"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>
                          <a:effectLst/>
                        </a:rPr>
                        <a:t>관리자</a:t>
                      </a:r>
                    </a:p>
                  </a:txBody>
                  <a:tcPr marL="17286" marR="17286" marT="11524" marB="11524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이벤트게시판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effectLst/>
                        </a:rPr>
                        <a:t>이벤트게시판 </a:t>
                      </a:r>
                      <a:r>
                        <a:rPr lang="en-US" altLang="ko-KR" sz="1000" b="1" dirty="0">
                          <a:effectLst/>
                        </a:rPr>
                        <a:t>CRUD</a:t>
                      </a:r>
                      <a:endParaRPr lang="ko-KR" altLang="en-US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관리자가 주최하는 이벤트를 판매할 수 있는 상세페이지와 판매 기능</a:t>
                      </a:r>
                      <a:r>
                        <a:rPr lang="en-US" altLang="ko-KR" sz="1000" b="1" dirty="0">
                          <a:effectLst/>
                        </a:rPr>
                        <a:t>(</a:t>
                      </a:r>
                      <a:r>
                        <a:rPr lang="ko-KR" altLang="en-US" sz="1000" b="1" dirty="0">
                          <a:effectLst/>
                        </a:rPr>
                        <a:t>카카오 간편 결제</a:t>
                      </a:r>
                      <a:r>
                        <a:rPr lang="en-US" altLang="ko-KR" sz="1000" b="1" dirty="0">
                          <a:effectLst/>
                        </a:rPr>
                        <a:t>)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5403296"/>
                  </a:ext>
                </a:extLst>
              </a:tr>
              <a:tr h="4897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대시보드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effectLst/>
                        </a:rPr>
                        <a:t>관리자페이지 </a:t>
                      </a:r>
                      <a:r>
                        <a:rPr lang="en-US" altLang="ko-KR" sz="1000" b="1" dirty="0">
                          <a:effectLst/>
                        </a:rPr>
                        <a:t>CRUD</a:t>
                      </a:r>
                      <a:endParaRPr lang="ko-KR" altLang="en-US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>
                          <a:effectLst/>
                        </a:rPr>
                        <a:t>신규 회원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신규 게시물들의 현황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전체 회원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전체 게시물들을 관리할 수 있는 기능</a:t>
                      </a:r>
                      <a:r>
                        <a:rPr lang="en-US" altLang="ko-KR" sz="1000" b="1">
                          <a:effectLst/>
                        </a:rPr>
                        <a:t>(</a:t>
                      </a:r>
                      <a:r>
                        <a:rPr lang="ko-KR" altLang="en-US" sz="1000" b="1">
                          <a:effectLst/>
                        </a:rPr>
                        <a:t>조회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작성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삭제</a:t>
                      </a:r>
                      <a:r>
                        <a:rPr lang="en-US" altLang="ko-KR" sz="1000" b="1">
                          <a:effectLst/>
                        </a:rPr>
                        <a:t>, </a:t>
                      </a:r>
                      <a:r>
                        <a:rPr lang="ko-KR" altLang="en-US" sz="1000" b="1">
                          <a:effectLst/>
                        </a:rPr>
                        <a:t>수정</a:t>
                      </a:r>
                      <a:r>
                        <a:rPr lang="en-US" altLang="ko-KR" sz="1000" b="1">
                          <a:effectLst/>
                        </a:rPr>
                        <a:t>)</a:t>
                      </a:r>
                      <a:endParaRPr lang="en-US" altLang="ko-KR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404553"/>
                  </a:ext>
                </a:extLst>
              </a:tr>
              <a:tr h="334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회원의 상태를 </a:t>
                      </a:r>
                      <a:r>
                        <a:rPr lang="en-US" altLang="ko-KR" sz="1000" b="1" dirty="0">
                          <a:effectLst/>
                        </a:rPr>
                        <a:t>(</a:t>
                      </a:r>
                      <a:r>
                        <a:rPr lang="ko-KR" altLang="en-US" sz="1000" b="1" dirty="0">
                          <a:effectLst/>
                        </a:rPr>
                        <a:t>활성</a:t>
                      </a:r>
                      <a:r>
                        <a:rPr lang="en-US" altLang="ko-KR" sz="1000" b="1" dirty="0">
                          <a:effectLst/>
                        </a:rPr>
                        <a:t>, </a:t>
                      </a:r>
                      <a:r>
                        <a:rPr lang="ko-KR" altLang="en-US" sz="1000" b="1" dirty="0">
                          <a:effectLst/>
                        </a:rPr>
                        <a:t>비활성</a:t>
                      </a:r>
                      <a:r>
                        <a:rPr lang="en-US" altLang="ko-KR" sz="1000" b="1" dirty="0">
                          <a:effectLst/>
                        </a:rPr>
                        <a:t>) </a:t>
                      </a:r>
                      <a:r>
                        <a:rPr lang="ko-KR" altLang="en-US" sz="1000" b="1" dirty="0">
                          <a:effectLst/>
                        </a:rPr>
                        <a:t>변경할 수 있는 기능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7980895"/>
                  </a:ext>
                </a:extLst>
              </a:tr>
              <a:tr h="193142">
                <a:tc gridSpan="4">
                  <a:txBody>
                    <a:bodyPr/>
                    <a:lstStyle/>
                    <a:p>
                      <a:pPr rtl="0" fontAlgn="ctr"/>
                      <a:endParaRPr lang="ko-KR" altLang="en-US" sz="1000" dirty="0">
                        <a:effectLst/>
                      </a:endParaRPr>
                    </a:p>
                  </a:txBody>
                  <a:tcPr marL="17286" marR="17286" marT="11524" marB="11524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rtl="0" fontAlgn="ctr"/>
                      <a:endParaRPr lang="ko-KR" altLang="en-US" sz="1000" dirty="0">
                        <a:effectLst/>
                      </a:endParaRPr>
                    </a:p>
                  </a:txBody>
                  <a:tcPr marL="17286" marR="17286" marT="11524" marB="11524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1786440"/>
                  </a:ext>
                </a:extLst>
              </a:tr>
              <a:tr h="181694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공통</a:t>
                      </a:r>
                    </a:p>
                  </a:txBody>
                  <a:tcPr marL="17286" marR="17286" marT="11524" marB="11524" anchor="ctr">
                    <a:lnL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로그인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>
                          <a:effectLst/>
                        </a:rPr>
                        <a:t>이메일 로그인</a:t>
                      </a:r>
                      <a:endParaRPr lang="ko-KR" altLang="en-US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>
                          <a:effectLst/>
                        </a:rPr>
                        <a:t>관리자 계정일 시 관리자 페이지로 이동</a:t>
                      </a:r>
                      <a:endParaRPr lang="ko-KR" altLang="en-US" sz="1000" b="1" dirty="0">
                        <a:effectLst/>
                      </a:endParaRP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4401064"/>
                  </a:ext>
                </a:extLst>
              </a:tr>
              <a:tr h="334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게시물 조회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회원</a:t>
                      </a:r>
                      <a:r>
                        <a:rPr lang="en-US" altLang="ko-KR" sz="1000" b="1" dirty="0">
                          <a:effectLst/>
                        </a:rPr>
                        <a:t>/</a:t>
                      </a:r>
                      <a:r>
                        <a:rPr lang="ko-KR" altLang="en-US" sz="1000" b="1" dirty="0">
                          <a:effectLst/>
                        </a:rPr>
                        <a:t>비회원의 조회 권한 구분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로그인 유저에게만 사용 가능한 메뉴 제공</a:t>
                      </a:r>
                    </a:p>
                  </a:txBody>
                  <a:tcPr marL="17286" marR="17286" marT="11524" marB="1152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69269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7426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79CF53-F8F8-4D78-9EEB-F716716C04A4}"/>
              </a:ext>
            </a:extLst>
          </p:cNvPr>
          <p:cNvSpPr/>
          <p:nvPr/>
        </p:nvSpPr>
        <p:spPr>
          <a:xfrm>
            <a:off x="0" y="0"/>
            <a:ext cx="7230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8B5FCB6-217B-45D6-A0A1-43CA356016A2}"/>
              </a:ext>
            </a:extLst>
          </p:cNvPr>
          <p:cNvCxnSpPr>
            <a:cxnSpLocks/>
          </p:cNvCxnSpPr>
          <p:nvPr/>
        </p:nvCxnSpPr>
        <p:spPr>
          <a:xfrm>
            <a:off x="0" y="5548294"/>
            <a:ext cx="609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2C2653BF-544F-48BE-9D82-CCEF357A2207}"/>
              </a:ext>
            </a:extLst>
          </p:cNvPr>
          <p:cNvSpPr/>
          <p:nvPr/>
        </p:nvSpPr>
        <p:spPr>
          <a:xfrm>
            <a:off x="8490740" y="1865405"/>
            <a:ext cx="1673248" cy="55946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Server</a:t>
            </a:r>
            <a:endParaRPr lang="ko-KR" altLang="en-US" sz="1600" dirty="0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90EFBC21-9065-4B06-B98E-6459D05B8568}"/>
              </a:ext>
            </a:extLst>
          </p:cNvPr>
          <p:cNvSpPr/>
          <p:nvPr/>
        </p:nvSpPr>
        <p:spPr>
          <a:xfrm>
            <a:off x="5350462" y="1865405"/>
            <a:ext cx="1673248" cy="55946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Client</a:t>
            </a:r>
            <a:endParaRPr lang="ko-KR" altLang="en-US" sz="1600" dirty="0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E51C8140-1DB1-4794-B72D-EDF0D496D1FF}"/>
              </a:ext>
            </a:extLst>
          </p:cNvPr>
          <p:cNvCxnSpPr>
            <a:cxnSpLocks/>
          </p:cNvCxnSpPr>
          <p:nvPr/>
        </p:nvCxnSpPr>
        <p:spPr>
          <a:xfrm>
            <a:off x="7311720" y="2099458"/>
            <a:ext cx="936553" cy="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C397C704-9D5E-4178-8F1B-1223F7E0A3EA}"/>
              </a:ext>
            </a:extLst>
          </p:cNvPr>
          <p:cNvCxnSpPr>
            <a:cxnSpLocks/>
          </p:cNvCxnSpPr>
          <p:nvPr/>
        </p:nvCxnSpPr>
        <p:spPr>
          <a:xfrm flipH="1">
            <a:off x="7311721" y="2297578"/>
            <a:ext cx="936552" cy="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BA0A9135-51E1-4360-B271-1B274306EAFB}"/>
              </a:ext>
            </a:extLst>
          </p:cNvPr>
          <p:cNvSpPr/>
          <p:nvPr/>
        </p:nvSpPr>
        <p:spPr>
          <a:xfrm>
            <a:off x="7585630" y="1697553"/>
            <a:ext cx="440970" cy="19554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요청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7DCAC408-C1D9-4811-96A7-C166595E5832}"/>
              </a:ext>
            </a:extLst>
          </p:cNvPr>
          <p:cNvSpPr/>
          <p:nvPr/>
        </p:nvSpPr>
        <p:spPr>
          <a:xfrm>
            <a:off x="7585630" y="2448424"/>
            <a:ext cx="440970" cy="19554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응답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7F082FE-F7D3-4062-A7BD-4778D4118E4C}"/>
              </a:ext>
            </a:extLst>
          </p:cNvPr>
          <p:cNvSpPr/>
          <p:nvPr/>
        </p:nvSpPr>
        <p:spPr>
          <a:xfrm>
            <a:off x="5350462" y="2546197"/>
            <a:ext cx="1673248" cy="1287271"/>
          </a:xfrm>
          <a:prstGeom prst="roundRect">
            <a:avLst>
              <a:gd name="adj" fmla="val 7559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5B9CA9A3-BBE9-4CB1-A2CA-0E56DB38B865}"/>
              </a:ext>
            </a:extLst>
          </p:cNvPr>
          <p:cNvSpPr/>
          <p:nvPr/>
        </p:nvSpPr>
        <p:spPr>
          <a:xfrm>
            <a:off x="5404144" y="2643971"/>
            <a:ext cx="1539582" cy="291389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결제 기능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CD31FE62-C508-4AB8-9F10-2136AA69921A}"/>
              </a:ext>
            </a:extLst>
          </p:cNvPr>
          <p:cNvSpPr/>
          <p:nvPr/>
        </p:nvSpPr>
        <p:spPr>
          <a:xfrm>
            <a:off x="5404144" y="3039901"/>
            <a:ext cx="1539582" cy="291389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게시글 조회 기능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AE2D7BDB-1D3A-40C9-855E-CD9522AC3CDB}"/>
              </a:ext>
            </a:extLst>
          </p:cNvPr>
          <p:cNvSpPr/>
          <p:nvPr/>
        </p:nvSpPr>
        <p:spPr>
          <a:xfrm>
            <a:off x="5404144" y="3428439"/>
            <a:ext cx="1539582" cy="291389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로그인 기능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0965D654-C4BB-4743-A075-8284FA0E0BEB}"/>
              </a:ext>
            </a:extLst>
          </p:cNvPr>
          <p:cNvSpPr/>
          <p:nvPr/>
        </p:nvSpPr>
        <p:spPr>
          <a:xfrm>
            <a:off x="8490740" y="2546197"/>
            <a:ext cx="1673248" cy="1287271"/>
          </a:xfrm>
          <a:prstGeom prst="roundRect">
            <a:avLst>
              <a:gd name="adj" fmla="val 7559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E64DEB46-DE0F-4DB2-A7FA-6C86B83329D3}"/>
              </a:ext>
            </a:extLst>
          </p:cNvPr>
          <p:cNvSpPr/>
          <p:nvPr/>
        </p:nvSpPr>
        <p:spPr>
          <a:xfrm>
            <a:off x="8557573" y="4043018"/>
            <a:ext cx="1539582" cy="291389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b="1"/>
              <a:t>리소스를 저장</a:t>
            </a:r>
            <a:endParaRPr lang="ko-KR" altLang="en-US" sz="1100" b="1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9B86A483-22DF-4D79-A738-E0C9192FAEBE}"/>
              </a:ext>
            </a:extLst>
          </p:cNvPr>
          <p:cNvSpPr/>
          <p:nvPr/>
        </p:nvSpPr>
        <p:spPr>
          <a:xfrm>
            <a:off x="5404144" y="4039132"/>
            <a:ext cx="1539582" cy="291389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b="1" dirty="0"/>
              <a:t>리소스를 사용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9FDBE724-F475-4FE3-8287-52083527A83B}"/>
              </a:ext>
            </a:extLst>
          </p:cNvPr>
          <p:cNvSpPr/>
          <p:nvPr/>
        </p:nvSpPr>
        <p:spPr>
          <a:xfrm>
            <a:off x="8557573" y="2724271"/>
            <a:ext cx="1539582" cy="291389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게시글 목록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6FFA9D74-118A-467E-98AD-66EC3A8F42E3}"/>
              </a:ext>
            </a:extLst>
          </p:cNvPr>
          <p:cNvSpPr/>
          <p:nvPr/>
        </p:nvSpPr>
        <p:spPr>
          <a:xfrm>
            <a:off x="8557573" y="3081733"/>
            <a:ext cx="1539582" cy="291389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회원 목록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25B75DB5-7F94-4B7C-ACA0-1371B904A960}"/>
              </a:ext>
            </a:extLst>
          </p:cNvPr>
          <p:cNvSpPr/>
          <p:nvPr/>
        </p:nvSpPr>
        <p:spPr>
          <a:xfrm>
            <a:off x="2285977" y="1823981"/>
            <a:ext cx="1673248" cy="55946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Brower</a:t>
            </a:r>
            <a:endParaRPr lang="ko-KR" altLang="en-US" sz="1600" dirty="0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805E2DF2-EFC0-4637-9214-7A5E9490085B}"/>
              </a:ext>
            </a:extLst>
          </p:cNvPr>
          <p:cNvSpPr/>
          <p:nvPr/>
        </p:nvSpPr>
        <p:spPr>
          <a:xfrm>
            <a:off x="2279033" y="2546196"/>
            <a:ext cx="1673248" cy="178431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33A402B-4EB0-4E5A-A75C-9DAFF41DB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4432" y="2798176"/>
            <a:ext cx="641751" cy="652412"/>
          </a:xfrm>
          <a:prstGeom prst="rect">
            <a:avLst/>
          </a:prstGeom>
          <a:effectLst/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20CDA91A-9CAC-4DB1-9BE5-C98BE9254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0719" y="3520312"/>
            <a:ext cx="489175" cy="436291"/>
          </a:xfrm>
          <a:prstGeom prst="rect">
            <a:avLst/>
          </a:prstGeom>
          <a:effectLst/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B37C3FE1-36FF-4909-8EAD-681835B6AD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2601" y="3114814"/>
            <a:ext cx="601556" cy="671548"/>
          </a:xfrm>
          <a:prstGeom prst="rect">
            <a:avLst/>
          </a:prstGeom>
          <a:effectLst/>
        </p:spPr>
      </p:pic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99C2F3C6-9E5D-4152-A55D-BC21E28DBE20}"/>
              </a:ext>
            </a:extLst>
          </p:cNvPr>
          <p:cNvCxnSpPr>
            <a:cxnSpLocks/>
          </p:cNvCxnSpPr>
          <p:nvPr/>
        </p:nvCxnSpPr>
        <p:spPr>
          <a:xfrm>
            <a:off x="4232823" y="2047790"/>
            <a:ext cx="936553" cy="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3AAFFB40-0CB6-481B-A270-641F17070FDF}"/>
              </a:ext>
            </a:extLst>
          </p:cNvPr>
          <p:cNvCxnSpPr>
            <a:cxnSpLocks/>
          </p:cNvCxnSpPr>
          <p:nvPr/>
        </p:nvCxnSpPr>
        <p:spPr>
          <a:xfrm flipH="1">
            <a:off x="4232824" y="2245910"/>
            <a:ext cx="936552" cy="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6648C21E-DC1E-45C5-9C6E-74F98E63AABE}"/>
              </a:ext>
            </a:extLst>
          </p:cNvPr>
          <p:cNvSpPr/>
          <p:nvPr/>
        </p:nvSpPr>
        <p:spPr>
          <a:xfrm>
            <a:off x="4506733" y="1645885"/>
            <a:ext cx="440970" cy="19554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요청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507ADAF-3F68-42D7-B7D1-34DCC260A2DB}"/>
              </a:ext>
            </a:extLst>
          </p:cNvPr>
          <p:cNvSpPr/>
          <p:nvPr/>
        </p:nvSpPr>
        <p:spPr>
          <a:xfrm>
            <a:off x="4506733" y="2396756"/>
            <a:ext cx="440970" cy="19554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응답</a:t>
            </a:r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CF65DE07-F2BD-4C4C-B383-308DD201CF5D}"/>
              </a:ext>
            </a:extLst>
          </p:cNvPr>
          <p:cNvSpPr/>
          <p:nvPr/>
        </p:nvSpPr>
        <p:spPr>
          <a:xfrm>
            <a:off x="4232823" y="2899893"/>
            <a:ext cx="563187" cy="5285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HTML</a:t>
            </a:r>
            <a:endParaRPr lang="ko-KR" altLang="en-US" sz="900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C6747D6D-55F2-436A-8E45-023086B2C9AC}"/>
              </a:ext>
            </a:extLst>
          </p:cNvPr>
          <p:cNvSpPr/>
          <p:nvPr/>
        </p:nvSpPr>
        <p:spPr>
          <a:xfrm>
            <a:off x="4451940" y="3281899"/>
            <a:ext cx="563187" cy="5285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JSP</a:t>
            </a:r>
            <a:endParaRPr lang="ko-KR" altLang="en-US" sz="900" dirty="0"/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61EDB9A5-F556-4C9B-9290-1F5E6E23234B}"/>
              </a:ext>
            </a:extLst>
          </p:cNvPr>
          <p:cNvSpPr/>
          <p:nvPr/>
        </p:nvSpPr>
        <p:spPr>
          <a:xfrm>
            <a:off x="8557573" y="3428425"/>
            <a:ext cx="1539582" cy="291389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ETC</a:t>
            </a:r>
            <a:endParaRPr lang="ko-KR" altLang="en-US" sz="1100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7017CBD8-1F36-4E4B-8EB9-92D0ACC97181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9BECFB3C-9F93-4B1C-8CF4-7D13164880EA}"/>
              </a:ext>
            </a:extLst>
          </p:cNvPr>
          <p:cNvCxnSpPr/>
          <p:nvPr/>
        </p:nvCxnSpPr>
        <p:spPr>
          <a:xfrm>
            <a:off x="876941" y="884186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F4C4751C-8635-414D-AA9B-42C86B07C2B9}"/>
              </a:ext>
            </a:extLst>
          </p:cNvPr>
          <p:cNvSpPr txBox="1"/>
          <p:nvPr/>
        </p:nvSpPr>
        <p:spPr>
          <a:xfrm>
            <a:off x="876941" y="5718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C0D0B22-A97B-4FDF-AB3E-76E632422B3C}"/>
              </a:ext>
            </a:extLst>
          </p:cNvPr>
          <p:cNvSpPr txBox="1"/>
          <p:nvPr/>
        </p:nvSpPr>
        <p:spPr>
          <a:xfrm>
            <a:off x="1318087" y="51325"/>
            <a:ext cx="55342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Client / Server </a:t>
            </a:r>
            <a:r>
              <a:rPr lang="ko-KR" altLang="en-US" sz="2800" b="1" dirty="0"/>
              <a:t>주요 </a:t>
            </a:r>
            <a:r>
              <a:rPr lang="en-US" altLang="ko-KR" sz="2800" b="1" dirty="0"/>
              <a:t>App </a:t>
            </a:r>
            <a:r>
              <a:rPr lang="ko-KR" altLang="en-US" sz="2800" b="1" dirty="0"/>
              <a:t>계층도</a:t>
            </a:r>
          </a:p>
        </p:txBody>
      </p:sp>
    </p:spTree>
    <p:extLst>
      <p:ext uri="{BB962C8B-B14F-4D97-AF65-F5344CB8AC3E}">
        <p14:creationId xmlns:p14="http://schemas.microsoft.com/office/powerpoint/2010/main" val="23928604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79CF53-F8F8-4D78-9EEB-F716716C04A4}"/>
              </a:ext>
            </a:extLst>
          </p:cNvPr>
          <p:cNvSpPr/>
          <p:nvPr/>
        </p:nvSpPr>
        <p:spPr>
          <a:xfrm>
            <a:off x="0" y="0"/>
            <a:ext cx="622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8B5FCB6-217B-45D6-A0A1-43CA356016A2}"/>
              </a:ext>
            </a:extLst>
          </p:cNvPr>
          <p:cNvCxnSpPr>
            <a:cxnSpLocks/>
          </p:cNvCxnSpPr>
          <p:nvPr/>
        </p:nvCxnSpPr>
        <p:spPr>
          <a:xfrm>
            <a:off x="537372" y="5668944"/>
            <a:ext cx="609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9BC17EF-ACC1-4AE8-82E0-099079BB8640}"/>
              </a:ext>
            </a:extLst>
          </p:cNvPr>
          <p:cNvSpPr/>
          <p:nvPr/>
        </p:nvSpPr>
        <p:spPr>
          <a:xfrm>
            <a:off x="6449370" y="2944243"/>
            <a:ext cx="5205258" cy="331393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CD7C6AF0-6458-4711-9389-A06C35FAD290}"/>
              </a:ext>
            </a:extLst>
          </p:cNvPr>
          <p:cNvSpPr/>
          <p:nvPr/>
        </p:nvSpPr>
        <p:spPr>
          <a:xfrm>
            <a:off x="4843364" y="1593225"/>
            <a:ext cx="1673248" cy="55946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Server</a:t>
            </a:r>
            <a:endParaRPr lang="ko-KR" altLang="en-US" sz="1600" dirty="0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C5B6413-E856-4592-A19C-20C0E58BA00E}"/>
              </a:ext>
            </a:extLst>
          </p:cNvPr>
          <p:cNvSpPr/>
          <p:nvPr/>
        </p:nvSpPr>
        <p:spPr>
          <a:xfrm>
            <a:off x="7983643" y="1593225"/>
            <a:ext cx="1673248" cy="55946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DBMS</a:t>
            </a:r>
            <a:endParaRPr lang="ko-KR" altLang="en-US" sz="1600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648AE384-8065-4601-B5A9-DE87F94AC46C}"/>
              </a:ext>
            </a:extLst>
          </p:cNvPr>
          <p:cNvSpPr/>
          <p:nvPr/>
        </p:nvSpPr>
        <p:spPr>
          <a:xfrm>
            <a:off x="1703086" y="1593225"/>
            <a:ext cx="1673248" cy="55946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Client</a:t>
            </a:r>
            <a:endParaRPr lang="ko-KR" altLang="en-US" sz="1600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C9522D6-42EC-4A46-A6EC-43EA9CDF11DB}"/>
              </a:ext>
            </a:extLst>
          </p:cNvPr>
          <p:cNvSpPr/>
          <p:nvPr/>
        </p:nvSpPr>
        <p:spPr>
          <a:xfrm>
            <a:off x="5473761" y="4251176"/>
            <a:ext cx="1244477" cy="38217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Front</a:t>
            </a:r>
          </a:p>
          <a:p>
            <a:pPr algn="ctr"/>
            <a:r>
              <a:rPr lang="en-US" altLang="ko-KR" sz="1100" dirty="0"/>
              <a:t>Controller</a:t>
            </a:r>
            <a:endParaRPr lang="ko-KR" altLang="en-US" sz="1100" dirty="0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90791642-9269-49EC-A248-29FE56227C1E}"/>
              </a:ext>
            </a:extLst>
          </p:cNvPr>
          <p:cNvSpPr/>
          <p:nvPr/>
        </p:nvSpPr>
        <p:spPr>
          <a:xfrm>
            <a:off x="6759555" y="3611032"/>
            <a:ext cx="1244477" cy="38217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Service</a:t>
            </a:r>
            <a:endParaRPr lang="ko-KR" altLang="en-US" sz="1600" dirty="0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537B5EE1-B152-4686-9F34-9517C59AD9DF}"/>
              </a:ext>
            </a:extLst>
          </p:cNvPr>
          <p:cNvSpPr/>
          <p:nvPr/>
        </p:nvSpPr>
        <p:spPr>
          <a:xfrm>
            <a:off x="8584853" y="3611032"/>
            <a:ext cx="1244477" cy="38217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Dao</a:t>
            </a:r>
            <a:endParaRPr lang="ko-KR" altLang="en-US" sz="1600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EBDE7221-A876-4FCF-991A-BB109579CA20}"/>
              </a:ext>
            </a:extLst>
          </p:cNvPr>
          <p:cNvCxnSpPr>
            <a:cxnSpLocks/>
          </p:cNvCxnSpPr>
          <p:nvPr/>
        </p:nvCxnSpPr>
        <p:spPr>
          <a:xfrm>
            <a:off x="3716444" y="1827278"/>
            <a:ext cx="93655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F608C23-76F8-4053-8BD5-8195C09F3235}"/>
              </a:ext>
            </a:extLst>
          </p:cNvPr>
          <p:cNvCxnSpPr>
            <a:cxnSpLocks/>
          </p:cNvCxnSpPr>
          <p:nvPr/>
        </p:nvCxnSpPr>
        <p:spPr>
          <a:xfrm flipV="1">
            <a:off x="7465191" y="4072063"/>
            <a:ext cx="0" cy="3499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D3158A8-EF4D-4B9F-8EDA-E4281EBF4E9C}"/>
              </a:ext>
            </a:extLst>
          </p:cNvPr>
          <p:cNvCxnSpPr>
            <a:cxnSpLocks/>
          </p:cNvCxnSpPr>
          <p:nvPr/>
        </p:nvCxnSpPr>
        <p:spPr>
          <a:xfrm>
            <a:off x="8196378" y="3742728"/>
            <a:ext cx="27480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654A979E-01AC-4EDB-8640-9DA9A2E420EB}"/>
              </a:ext>
            </a:extLst>
          </p:cNvPr>
          <p:cNvCxnSpPr>
            <a:cxnSpLocks/>
          </p:cNvCxnSpPr>
          <p:nvPr/>
        </p:nvCxnSpPr>
        <p:spPr>
          <a:xfrm flipH="1">
            <a:off x="8196378" y="3886207"/>
            <a:ext cx="24864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12F5CB4-423F-4AF0-9454-450F96F734E3}"/>
              </a:ext>
            </a:extLst>
          </p:cNvPr>
          <p:cNvCxnSpPr>
            <a:cxnSpLocks/>
          </p:cNvCxnSpPr>
          <p:nvPr/>
        </p:nvCxnSpPr>
        <p:spPr>
          <a:xfrm flipH="1">
            <a:off x="7269656" y="4072062"/>
            <a:ext cx="1" cy="3499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22E2D81C-636F-4ADC-AD00-56F563FEC79E}"/>
              </a:ext>
            </a:extLst>
          </p:cNvPr>
          <p:cNvCxnSpPr>
            <a:cxnSpLocks/>
          </p:cNvCxnSpPr>
          <p:nvPr/>
        </p:nvCxnSpPr>
        <p:spPr>
          <a:xfrm flipH="1">
            <a:off x="3716445" y="2025398"/>
            <a:ext cx="93655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FB29638F-60E4-4276-A79A-9E6C9C49163D}"/>
              </a:ext>
            </a:extLst>
          </p:cNvPr>
          <p:cNvCxnSpPr>
            <a:cxnSpLocks/>
          </p:cNvCxnSpPr>
          <p:nvPr/>
        </p:nvCxnSpPr>
        <p:spPr>
          <a:xfrm>
            <a:off x="6856724" y="1827278"/>
            <a:ext cx="93655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A5FA9F50-89C9-4563-A3C8-0D26D54D99DC}"/>
              </a:ext>
            </a:extLst>
          </p:cNvPr>
          <p:cNvCxnSpPr>
            <a:cxnSpLocks/>
          </p:cNvCxnSpPr>
          <p:nvPr/>
        </p:nvCxnSpPr>
        <p:spPr>
          <a:xfrm flipH="1">
            <a:off x="6856724" y="2025398"/>
            <a:ext cx="93655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B4367C81-0152-476A-B41C-B18FED23509A}"/>
              </a:ext>
            </a:extLst>
          </p:cNvPr>
          <p:cNvSpPr/>
          <p:nvPr/>
        </p:nvSpPr>
        <p:spPr>
          <a:xfrm>
            <a:off x="3990354" y="1425373"/>
            <a:ext cx="440970" cy="19554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요청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DB0EBFDA-E6CF-40EF-8524-970271EF586E}"/>
              </a:ext>
            </a:extLst>
          </p:cNvPr>
          <p:cNvSpPr/>
          <p:nvPr/>
        </p:nvSpPr>
        <p:spPr>
          <a:xfrm>
            <a:off x="3990354" y="2176244"/>
            <a:ext cx="440970" cy="19554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응답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5C9E3C72-3B55-4D51-92EF-B8B3E9B624BC}"/>
              </a:ext>
            </a:extLst>
          </p:cNvPr>
          <p:cNvSpPr/>
          <p:nvPr/>
        </p:nvSpPr>
        <p:spPr>
          <a:xfrm>
            <a:off x="3642855" y="4276116"/>
            <a:ext cx="1244477" cy="38217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View</a:t>
            </a:r>
            <a:endParaRPr lang="ko-KR" altLang="en-US" sz="1600" dirty="0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57DE892D-FDC6-4DBD-8DBB-0BE6A89D211E}"/>
              </a:ext>
            </a:extLst>
          </p:cNvPr>
          <p:cNvCxnSpPr>
            <a:cxnSpLocks/>
          </p:cNvCxnSpPr>
          <p:nvPr/>
        </p:nvCxnSpPr>
        <p:spPr>
          <a:xfrm>
            <a:off x="5029939" y="4422002"/>
            <a:ext cx="27480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4A0DA8F5-510B-4158-942B-E15FE3790890}"/>
              </a:ext>
            </a:extLst>
          </p:cNvPr>
          <p:cNvSpPr/>
          <p:nvPr/>
        </p:nvSpPr>
        <p:spPr>
          <a:xfrm>
            <a:off x="6788892" y="4500861"/>
            <a:ext cx="1244477" cy="38217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Controller</a:t>
            </a:r>
            <a:endParaRPr lang="ko-KR" altLang="en-US" sz="1600" dirty="0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BDD3FEF5-A5DE-4D3D-84B0-146B8959D48B}"/>
              </a:ext>
            </a:extLst>
          </p:cNvPr>
          <p:cNvSpPr/>
          <p:nvPr/>
        </p:nvSpPr>
        <p:spPr>
          <a:xfrm>
            <a:off x="10219555" y="3587103"/>
            <a:ext cx="1244477" cy="38217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MariaDB</a:t>
            </a:r>
            <a:endParaRPr lang="ko-KR" altLang="en-US" sz="1600" dirty="0"/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C5DCDBE0-2704-4278-9E94-1295723D02A2}"/>
              </a:ext>
            </a:extLst>
          </p:cNvPr>
          <p:cNvCxnSpPr>
            <a:cxnSpLocks/>
          </p:cNvCxnSpPr>
          <p:nvPr/>
        </p:nvCxnSpPr>
        <p:spPr>
          <a:xfrm>
            <a:off x="9912057" y="3742728"/>
            <a:ext cx="27480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5F200ACF-FF38-43FB-8E75-B59E34F4CFEE}"/>
              </a:ext>
            </a:extLst>
          </p:cNvPr>
          <p:cNvSpPr/>
          <p:nvPr/>
        </p:nvSpPr>
        <p:spPr>
          <a:xfrm>
            <a:off x="6790348" y="3188283"/>
            <a:ext cx="1193295" cy="27403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&lt;Model&gt;</a:t>
            </a:r>
            <a:endParaRPr lang="ko-KR" altLang="en-US" sz="1200" b="1" dirty="0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835A9349-AD55-456C-AA83-1F0CCFE44217}"/>
              </a:ext>
            </a:extLst>
          </p:cNvPr>
          <p:cNvSpPr/>
          <p:nvPr/>
        </p:nvSpPr>
        <p:spPr>
          <a:xfrm>
            <a:off x="8615646" y="3188283"/>
            <a:ext cx="1193295" cy="27403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&lt;Model&gt;</a:t>
            </a:r>
            <a:endParaRPr lang="ko-KR" altLang="en-US" sz="1200" b="1" dirty="0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14C261AE-0036-463A-A852-32CB98A26865}"/>
              </a:ext>
            </a:extLst>
          </p:cNvPr>
          <p:cNvSpPr/>
          <p:nvPr/>
        </p:nvSpPr>
        <p:spPr>
          <a:xfrm>
            <a:off x="7179131" y="1425373"/>
            <a:ext cx="440970" cy="19554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/>
              <a:t>입력</a:t>
            </a:r>
            <a:endParaRPr lang="ko-KR" altLang="en-US" sz="900" dirty="0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4D1D2E41-C90C-4C61-9014-F65704FE33CB}"/>
              </a:ext>
            </a:extLst>
          </p:cNvPr>
          <p:cNvSpPr/>
          <p:nvPr/>
        </p:nvSpPr>
        <p:spPr>
          <a:xfrm>
            <a:off x="7179131" y="2176244"/>
            <a:ext cx="440970" cy="19554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/>
              <a:t>출력</a:t>
            </a:r>
            <a:endParaRPr lang="ko-KR" altLang="en-US" sz="900" dirty="0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19E4451C-C299-48A0-8A3B-79603DEB7FC7}"/>
              </a:ext>
            </a:extLst>
          </p:cNvPr>
          <p:cNvSpPr/>
          <p:nvPr/>
        </p:nvSpPr>
        <p:spPr>
          <a:xfrm>
            <a:off x="6786088" y="5072257"/>
            <a:ext cx="1244477" cy="38217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Controller</a:t>
            </a:r>
            <a:endParaRPr lang="ko-KR" altLang="en-US" sz="1600" dirty="0"/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9FC04172-6E59-4598-8CE8-AED4C4C9218F}"/>
              </a:ext>
            </a:extLst>
          </p:cNvPr>
          <p:cNvSpPr/>
          <p:nvPr/>
        </p:nvSpPr>
        <p:spPr>
          <a:xfrm>
            <a:off x="6790348" y="5639702"/>
            <a:ext cx="1244477" cy="38217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Controller</a:t>
            </a:r>
            <a:endParaRPr lang="ko-KR" altLang="en-US" sz="1600" dirty="0"/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D733D5B8-AAFF-410E-9BF1-73C5D8E1986B}"/>
              </a:ext>
            </a:extLst>
          </p:cNvPr>
          <p:cNvCxnSpPr>
            <a:cxnSpLocks/>
          </p:cNvCxnSpPr>
          <p:nvPr/>
        </p:nvCxnSpPr>
        <p:spPr>
          <a:xfrm flipH="1">
            <a:off x="9912057" y="3886207"/>
            <a:ext cx="24864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900B2742-3A19-4426-8C40-B98399BF72A0}"/>
              </a:ext>
            </a:extLst>
          </p:cNvPr>
          <p:cNvCxnSpPr>
            <a:cxnSpLocks/>
          </p:cNvCxnSpPr>
          <p:nvPr/>
        </p:nvCxnSpPr>
        <p:spPr>
          <a:xfrm flipH="1">
            <a:off x="5029939" y="4567113"/>
            <a:ext cx="24864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B6FC2781-969F-4423-9589-62C3DDE0A7FB}"/>
              </a:ext>
            </a:extLst>
          </p:cNvPr>
          <p:cNvSpPr/>
          <p:nvPr/>
        </p:nvSpPr>
        <p:spPr>
          <a:xfrm>
            <a:off x="0" y="0"/>
            <a:ext cx="7230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76515BC-E4D0-4155-BAF3-28A494BB1CCF}"/>
              </a:ext>
            </a:extLst>
          </p:cNvPr>
          <p:cNvSpPr txBox="1"/>
          <p:nvPr/>
        </p:nvSpPr>
        <p:spPr>
          <a:xfrm>
            <a:off x="876941" y="5718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BBEEBA3-05FE-4671-BAC6-64AA9B2C6D98}"/>
              </a:ext>
            </a:extLst>
          </p:cNvPr>
          <p:cNvSpPr txBox="1"/>
          <p:nvPr/>
        </p:nvSpPr>
        <p:spPr>
          <a:xfrm>
            <a:off x="1318087" y="51325"/>
            <a:ext cx="48225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Client – Server – DB </a:t>
            </a:r>
            <a:r>
              <a:rPr lang="ko-KR" altLang="en-US" sz="2800" b="1" dirty="0"/>
              <a:t>관계도</a:t>
            </a:r>
          </a:p>
        </p:txBody>
      </p:sp>
    </p:spTree>
    <p:extLst>
      <p:ext uri="{BB962C8B-B14F-4D97-AF65-F5344CB8AC3E}">
        <p14:creationId xmlns:p14="http://schemas.microsoft.com/office/powerpoint/2010/main" val="25442475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4186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29972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49911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4836C72-91C2-4133-8BB2-332BCD9896BD}"/>
              </a:ext>
            </a:extLst>
          </p:cNvPr>
          <p:cNvSpPr/>
          <p:nvPr/>
        </p:nvSpPr>
        <p:spPr>
          <a:xfrm>
            <a:off x="6942536" y="4648186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781EB18-B29D-4D25-9DDB-A948564E595E}"/>
              </a:ext>
            </a:extLst>
          </p:cNvPr>
          <p:cNvSpPr/>
          <p:nvPr/>
        </p:nvSpPr>
        <p:spPr>
          <a:xfrm>
            <a:off x="8893972" y="4629122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20B883-50A6-4187-9293-BE3992AC1ED3}"/>
              </a:ext>
            </a:extLst>
          </p:cNvPr>
          <p:cNvSpPr txBox="1"/>
          <p:nvPr/>
        </p:nvSpPr>
        <p:spPr>
          <a:xfrm>
            <a:off x="876941" y="5718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2864E5-DA39-49C1-B046-2FD3772EAE9D}"/>
              </a:ext>
            </a:extLst>
          </p:cNvPr>
          <p:cNvSpPr txBox="1"/>
          <p:nvPr/>
        </p:nvSpPr>
        <p:spPr>
          <a:xfrm>
            <a:off x="1318087" y="51325"/>
            <a:ext cx="2234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300" dirty="0">
                <a:latin typeface="+mj-ea"/>
              </a:rPr>
              <a:t>ERD DB</a:t>
            </a:r>
            <a:r>
              <a:rPr lang="ko-KR" altLang="en-US" sz="2800" b="1" spc="-300" dirty="0">
                <a:latin typeface="+mj-ea"/>
              </a:rPr>
              <a:t>모델링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1D59185-7FE9-49E2-ABCE-91D48561B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977" y="1032211"/>
            <a:ext cx="4654330" cy="361597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D1A235B-842D-41C8-974E-C279EA9A3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6291" y="876258"/>
            <a:ext cx="5289061" cy="374173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1800F87-D9CD-4D88-9660-96DC56F3DB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3159" y="3927572"/>
            <a:ext cx="3629025" cy="2630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864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79CF53-F8F8-4D78-9EEB-F716716C04A4}"/>
              </a:ext>
            </a:extLst>
          </p:cNvPr>
          <p:cNvSpPr/>
          <p:nvPr/>
        </p:nvSpPr>
        <p:spPr>
          <a:xfrm>
            <a:off x="0" y="0"/>
            <a:ext cx="82296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3F1EF2-79CD-416F-A6FC-0EFDABB21B4C}"/>
              </a:ext>
            </a:extLst>
          </p:cNvPr>
          <p:cNvSpPr txBox="1"/>
          <p:nvPr/>
        </p:nvSpPr>
        <p:spPr>
          <a:xfrm>
            <a:off x="622300" y="286264"/>
            <a:ext cx="64452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주요 사용 기술 및 도구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8B5FCB6-217B-45D6-A0A1-43CA356016A2}"/>
              </a:ext>
            </a:extLst>
          </p:cNvPr>
          <p:cNvCxnSpPr>
            <a:cxnSpLocks/>
          </p:cNvCxnSpPr>
          <p:nvPr/>
        </p:nvCxnSpPr>
        <p:spPr>
          <a:xfrm>
            <a:off x="0" y="5548294"/>
            <a:ext cx="609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83377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79CF53-F8F8-4D78-9EEB-F716716C04A4}"/>
              </a:ext>
            </a:extLst>
          </p:cNvPr>
          <p:cNvSpPr/>
          <p:nvPr/>
        </p:nvSpPr>
        <p:spPr>
          <a:xfrm>
            <a:off x="0" y="0"/>
            <a:ext cx="622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3F1EF2-79CD-416F-A6FC-0EFDABB21B4C}"/>
              </a:ext>
            </a:extLst>
          </p:cNvPr>
          <p:cNvSpPr txBox="1"/>
          <p:nvPr/>
        </p:nvSpPr>
        <p:spPr>
          <a:xfrm>
            <a:off x="622300" y="286264"/>
            <a:ext cx="428923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사용기술</a:t>
            </a:r>
            <a:endParaRPr lang="en-US" altLang="ko-KR" sz="3200" b="1" dirty="0"/>
          </a:p>
          <a:p>
            <a:r>
              <a:rPr lang="ko-KR" altLang="en-US" sz="3200" b="1" dirty="0"/>
              <a:t>서버</a:t>
            </a:r>
            <a:endParaRPr lang="en-US" altLang="ko-KR" sz="3200" b="1" dirty="0"/>
          </a:p>
          <a:p>
            <a:r>
              <a:rPr lang="ko-KR" altLang="en-US" sz="3200" b="1" dirty="0"/>
              <a:t>클라이언트</a:t>
            </a:r>
            <a:endParaRPr lang="en-US" altLang="ko-KR" sz="3200" b="1" dirty="0"/>
          </a:p>
          <a:p>
            <a:r>
              <a:rPr lang="ko-KR" altLang="en-US" sz="3200" b="1" dirty="0"/>
              <a:t>개발</a:t>
            </a:r>
            <a:endParaRPr lang="en-US" altLang="ko-KR" sz="3200" b="1" dirty="0"/>
          </a:p>
          <a:p>
            <a:r>
              <a:rPr lang="ko-KR" altLang="en-US" sz="3200" b="1" dirty="0"/>
              <a:t>기타 라이브러리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8B5FCB6-217B-45D6-A0A1-43CA356016A2}"/>
              </a:ext>
            </a:extLst>
          </p:cNvPr>
          <p:cNvCxnSpPr>
            <a:cxnSpLocks/>
          </p:cNvCxnSpPr>
          <p:nvPr/>
        </p:nvCxnSpPr>
        <p:spPr>
          <a:xfrm>
            <a:off x="0" y="5548294"/>
            <a:ext cx="609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8527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79CF53-F8F8-4D78-9EEB-F716716C04A4}"/>
              </a:ext>
            </a:extLst>
          </p:cNvPr>
          <p:cNvSpPr/>
          <p:nvPr/>
        </p:nvSpPr>
        <p:spPr>
          <a:xfrm>
            <a:off x="0" y="0"/>
            <a:ext cx="622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3F1EF2-79CD-416F-A6FC-0EFDABB21B4C}"/>
              </a:ext>
            </a:extLst>
          </p:cNvPr>
          <p:cNvSpPr txBox="1"/>
          <p:nvPr/>
        </p:nvSpPr>
        <p:spPr>
          <a:xfrm>
            <a:off x="622300" y="286264"/>
            <a:ext cx="42892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목차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8B5FCB6-217B-45D6-A0A1-43CA356016A2}"/>
              </a:ext>
            </a:extLst>
          </p:cNvPr>
          <p:cNvCxnSpPr>
            <a:cxnSpLocks/>
          </p:cNvCxnSpPr>
          <p:nvPr/>
        </p:nvCxnSpPr>
        <p:spPr>
          <a:xfrm>
            <a:off x="0" y="5548294"/>
            <a:ext cx="609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98FC9C0-D4EF-47E3-A3AE-1B683C117054}"/>
              </a:ext>
            </a:extLst>
          </p:cNvPr>
          <p:cNvSpPr/>
          <p:nvPr/>
        </p:nvSpPr>
        <p:spPr>
          <a:xfrm>
            <a:off x="669542" y="1293886"/>
            <a:ext cx="343721" cy="753137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787120-2B4F-4605-A4C5-091FCD88FE51}"/>
              </a:ext>
            </a:extLst>
          </p:cNvPr>
          <p:cNvSpPr txBox="1"/>
          <p:nvPr/>
        </p:nvSpPr>
        <p:spPr>
          <a:xfrm>
            <a:off x="1227506" y="1351075"/>
            <a:ext cx="3752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01</a:t>
            </a:r>
            <a:endParaRPr lang="ko-KR" altLang="en-US" sz="11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758750-E724-430A-A0F2-9EFF598B872E}"/>
              </a:ext>
            </a:extLst>
          </p:cNvPr>
          <p:cNvSpPr txBox="1"/>
          <p:nvPr/>
        </p:nvSpPr>
        <p:spPr>
          <a:xfrm>
            <a:off x="1668652" y="1344564"/>
            <a:ext cx="19435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주제선정 </a:t>
            </a:r>
            <a:r>
              <a:rPr lang="ko-KR" altLang="en-US" sz="1600" spc="-3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레스고</a:t>
            </a:r>
            <a:endParaRPr lang="ko-KR" altLang="en-US" sz="1600" spc="-3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2F33C86-F99F-40AD-8EC3-49327A14140E}"/>
              </a:ext>
            </a:extLst>
          </p:cNvPr>
          <p:cNvGrpSpPr/>
          <p:nvPr/>
        </p:nvGrpSpPr>
        <p:grpSpPr>
          <a:xfrm>
            <a:off x="669542" y="2260782"/>
            <a:ext cx="2435651" cy="753137"/>
            <a:chOff x="829339" y="2462460"/>
            <a:chExt cx="2863055" cy="885297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60E60316-A99F-4306-AD12-08F22AAA6FAB}"/>
                </a:ext>
              </a:extLst>
            </p:cNvPr>
            <p:cNvSpPr/>
            <p:nvPr/>
          </p:nvSpPr>
          <p:spPr>
            <a:xfrm>
              <a:off x="829339" y="2462460"/>
              <a:ext cx="404037" cy="885297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968CE8A-B527-47C0-9066-03DADC28B7CE}"/>
                </a:ext>
              </a:extLst>
            </p:cNvPr>
            <p:cNvSpPr txBox="1"/>
            <p:nvPr/>
          </p:nvSpPr>
          <p:spPr>
            <a:xfrm>
              <a:off x="1387303" y="2473656"/>
              <a:ext cx="401732" cy="3075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/>
                <a:t>02</a:t>
              </a:r>
              <a:endParaRPr lang="ko-KR" altLang="en-US" sz="11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69BE621-F620-4293-B8EC-5111243DE54D}"/>
                </a:ext>
              </a:extLst>
            </p:cNvPr>
            <p:cNvSpPr txBox="1"/>
            <p:nvPr/>
          </p:nvSpPr>
          <p:spPr>
            <a:xfrm>
              <a:off x="1828450" y="2467793"/>
              <a:ext cx="1863944" cy="3979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주요 기능 </a:t>
              </a:r>
              <a:r>
                <a:rPr lang="ko-KR" altLang="en-US" sz="1600" spc="-3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레스기릿</a:t>
              </a:r>
              <a:endParaRPr lang="ko-KR" altLang="en-US" sz="1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0D42240-ED66-4DB7-957E-366E682C8D27}"/>
              </a:ext>
            </a:extLst>
          </p:cNvPr>
          <p:cNvGrpSpPr/>
          <p:nvPr/>
        </p:nvGrpSpPr>
        <p:grpSpPr>
          <a:xfrm>
            <a:off x="679121" y="4310817"/>
            <a:ext cx="2102229" cy="753137"/>
            <a:chOff x="829337" y="5262021"/>
            <a:chExt cx="2471127" cy="885297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64B85C0D-066F-4FA7-AF7F-1D2444EB9A8F}"/>
                </a:ext>
              </a:extLst>
            </p:cNvPr>
            <p:cNvSpPr/>
            <p:nvPr/>
          </p:nvSpPr>
          <p:spPr>
            <a:xfrm>
              <a:off x="829337" y="5262021"/>
              <a:ext cx="404037" cy="885297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248E7A5-1F65-4964-BFC7-7A59A3D215B1}"/>
                </a:ext>
              </a:extLst>
            </p:cNvPr>
            <p:cNvSpPr txBox="1"/>
            <p:nvPr/>
          </p:nvSpPr>
          <p:spPr>
            <a:xfrm>
              <a:off x="1387304" y="5283776"/>
              <a:ext cx="397963" cy="3075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/>
                <a:t>04</a:t>
              </a:r>
              <a:endParaRPr lang="ko-KR" altLang="en-US" sz="1100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4F4C7F6-1986-4807-8260-379BAD7BF178}"/>
                </a:ext>
              </a:extLst>
            </p:cNvPr>
            <p:cNvSpPr txBox="1"/>
            <p:nvPr/>
          </p:nvSpPr>
          <p:spPr>
            <a:xfrm>
              <a:off x="1828451" y="5277912"/>
              <a:ext cx="1472013" cy="3979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기능 시연 </a:t>
              </a:r>
              <a:r>
                <a:rPr lang="ko-KR" altLang="en-US" sz="1600" spc="-3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히릿</a:t>
              </a:r>
              <a:endParaRPr lang="ko-KR" altLang="en-US" sz="1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5EEAB58-E5F5-4316-A13A-0D72FF87096D}"/>
                </a:ext>
              </a:extLst>
            </p:cNvPr>
            <p:cNvSpPr txBox="1"/>
            <p:nvPr/>
          </p:nvSpPr>
          <p:spPr>
            <a:xfrm>
              <a:off x="1828451" y="5763069"/>
              <a:ext cx="217148" cy="2713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900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618C9C42-8316-4B0B-BD6B-A344801D766B}"/>
              </a:ext>
            </a:extLst>
          </p:cNvPr>
          <p:cNvGrpSpPr/>
          <p:nvPr/>
        </p:nvGrpSpPr>
        <p:grpSpPr>
          <a:xfrm>
            <a:off x="685162" y="5640329"/>
            <a:ext cx="3237155" cy="753137"/>
            <a:chOff x="829337" y="5262021"/>
            <a:chExt cx="3805209" cy="885297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0963384E-5D78-4260-8E7A-3DC5D5DF219B}"/>
                </a:ext>
              </a:extLst>
            </p:cNvPr>
            <p:cNvSpPr/>
            <p:nvPr/>
          </p:nvSpPr>
          <p:spPr>
            <a:xfrm>
              <a:off x="829337" y="5262021"/>
              <a:ext cx="404037" cy="885297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4EA2BD5-AC1A-429C-9713-BC804BA25D3B}"/>
                </a:ext>
              </a:extLst>
            </p:cNvPr>
            <p:cNvSpPr txBox="1"/>
            <p:nvPr/>
          </p:nvSpPr>
          <p:spPr>
            <a:xfrm>
              <a:off x="1387304" y="5283776"/>
              <a:ext cx="397963" cy="3075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/>
                <a:t>05</a:t>
              </a:r>
              <a:endParaRPr lang="ko-KR" altLang="en-US" sz="11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650E201-64E9-4A38-AC1F-A086B13F7531}"/>
                </a:ext>
              </a:extLst>
            </p:cNvPr>
            <p:cNvSpPr txBox="1"/>
            <p:nvPr/>
          </p:nvSpPr>
          <p:spPr>
            <a:xfrm>
              <a:off x="1828451" y="5277912"/>
              <a:ext cx="2806095" cy="3979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팀 원  소개 및 소감 </a:t>
              </a:r>
              <a:r>
                <a:rPr lang="ko-KR" altLang="en-US" sz="1600" spc="-3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레스기링롱</a:t>
              </a:r>
              <a:endParaRPr lang="ko-KR" altLang="en-US" sz="1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F533A8B-9041-4EE2-AEB4-5087A36A60F6}"/>
                </a:ext>
              </a:extLst>
            </p:cNvPr>
            <p:cNvSpPr txBox="1"/>
            <p:nvPr/>
          </p:nvSpPr>
          <p:spPr>
            <a:xfrm>
              <a:off x="1828451" y="5763069"/>
              <a:ext cx="1242129" cy="2713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 dirty="0"/>
                <a:t>개인별 작업 내용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2333A676-EDC5-44F4-A34F-9042470DBE0B}"/>
              </a:ext>
            </a:extLst>
          </p:cNvPr>
          <p:cNvSpPr txBox="1"/>
          <p:nvPr/>
        </p:nvSpPr>
        <p:spPr>
          <a:xfrm>
            <a:off x="1532191" y="6285878"/>
            <a:ext cx="90922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/>
              <a:t>프로젝트 소감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72D23CCC-F1FE-447B-9710-F4C0DCCE6947}"/>
              </a:ext>
            </a:extLst>
          </p:cNvPr>
          <p:cNvGrpSpPr/>
          <p:nvPr/>
        </p:nvGrpSpPr>
        <p:grpSpPr>
          <a:xfrm>
            <a:off x="661183" y="3209531"/>
            <a:ext cx="2935789" cy="1073219"/>
            <a:chOff x="829339" y="3358555"/>
            <a:chExt cx="2935789" cy="1073219"/>
          </a:xfrm>
        </p:grpSpPr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AD391E08-10BC-4101-A26A-65D11452B5E7}"/>
                </a:ext>
              </a:extLst>
            </p:cNvPr>
            <p:cNvGrpSpPr/>
            <p:nvPr/>
          </p:nvGrpSpPr>
          <p:grpSpPr>
            <a:xfrm>
              <a:off x="829339" y="3358555"/>
              <a:ext cx="2935789" cy="753137"/>
              <a:chOff x="829338" y="3500157"/>
              <a:chExt cx="3450956" cy="885297"/>
            </a:xfrm>
          </p:grpSpPr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4E6BC760-E48B-4A13-9857-F92F46AE7C6F}"/>
                  </a:ext>
                </a:extLst>
              </p:cNvPr>
              <p:cNvSpPr/>
              <p:nvPr/>
            </p:nvSpPr>
            <p:spPr>
              <a:xfrm>
                <a:off x="829338" y="3500157"/>
                <a:ext cx="404037" cy="885297"/>
              </a:xfrm>
              <a:prstGeom prst="rect">
                <a:avLst/>
              </a:prstGeom>
              <a:ln/>
            </p:spPr>
            <p:style>
              <a:lnRef idx="3">
                <a:schemeClr val="lt1"/>
              </a:lnRef>
              <a:fillRef idx="1">
                <a:schemeClr val="accent4"/>
              </a:fillRef>
              <a:effectRef idx="1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F0C5A5FA-9921-4034-89D4-4D5A0E373201}"/>
                  </a:ext>
                </a:extLst>
              </p:cNvPr>
              <p:cNvSpPr txBox="1"/>
              <p:nvPr/>
            </p:nvSpPr>
            <p:spPr>
              <a:xfrm>
                <a:off x="1387304" y="3516633"/>
                <a:ext cx="401732" cy="3075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100" dirty="0"/>
                  <a:t>03</a:t>
                </a:r>
                <a:endParaRPr lang="ko-KR" altLang="en-US" sz="1100" dirty="0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8700C8D0-C9CE-42CF-BFCE-2CC3B008275B}"/>
                  </a:ext>
                </a:extLst>
              </p:cNvPr>
              <p:cNvSpPr txBox="1"/>
              <p:nvPr/>
            </p:nvSpPr>
            <p:spPr>
              <a:xfrm>
                <a:off x="1828450" y="3510769"/>
                <a:ext cx="2451844" cy="3979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spc="-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시스템 아키텍처 </a:t>
                </a:r>
                <a:r>
                  <a:rPr lang="ko-KR" altLang="en-US" sz="1600" spc="-3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레고레고</a:t>
                </a:r>
                <a:endParaRPr lang="ko-KR" altLang="en-US" sz="16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55AC3CB1-997F-46AD-8BBC-C8C4147A589D}"/>
                  </a:ext>
                </a:extLst>
              </p:cNvPr>
              <p:cNvSpPr txBox="1"/>
              <p:nvPr/>
            </p:nvSpPr>
            <p:spPr>
              <a:xfrm>
                <a:off x="1828450" y="4025360"/>
                <a:ext cx="1897863" cy="27133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900" dirty="0"/>
                  <a:t>Client – Server – DB </a:t>
                </a:r>
                <a:r>
                  <a:rPr lang="ko-KR" altLang="en-US" sz="900" dirty="0"/>
                  <a:t>관계도</a:t>
                </a:r>
              </a:p>
            </p:txBody>
          </p: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773A11B-0B91-4BC6-BAB6-61F0595A8631}"/>
                </a:ext>
              </a:extLst>
            </p:cNvPr>
            <p:cNvSpPr txBox="1"/>
            <p:nvPr/>
          </p:nvSpPr>
          <p:spPr>
            <a:xfrm>
              <a:off x="1680107" y="4011296"/>
              <a:ext cx="1563248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/>
                <a:t>Client – Server App </a:t>
              </a:r>
              <a:r>
                <a:rPr lang="ko-KR" altLang="en-US" sz="900" dirty="0"/>
                <a:t>계층도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FDA8DD5-060B-4A7B-8D3B-B4046C86918C}"/>
                </a:ext>
              </a:extLst>
            </p:cNvPr>
            <p:cNvSpPr txBox="1"/>
            <p:nvPr/>
          </p:nvSpPr>
          <p:spPr>
            <a:xfrm>
              <a:off x="1681089" y="4200942"/>
              <a:ext cx="1095172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/>
                <a:t>ERD – DB </a:t>
              </a:r>
              <a:r>
                <a:rPr lang="ko-KR" altLang="en-US" sz="900" dirty="0"/>
                <a:t>모델링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26901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79CF53-F8F8-4D78-9EEB-F716716C04A4}"/>
              </a:ext>
            </a:extLst>
          </p:cNvPr>
          <p:cNvSpPr/>
          <p:nvPr/>
        </p:nvSpPr>
        <p:spPr>
          <a:xfrm>
            <a:off x="0" y="0"/>
            <a:ext cx="622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3F1EF2-79CD-416F-A6FC-0EFDABB21B4C}"/>
              </a:ext>
            </a:extLst>
          </p:cNvPr>
          <p:cNvSpPr txBox="1"/>
          <p:nvPr/>
        </p:nvSpPr>
        <p:spPr>
          <a:xfrm>
            <a:off x="622300" y="286264"/>
            <a:ext cx="428923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사용기술</a:t>
            </a:r>
            <a:endParaRPr lang="en-US" altLang="ko-KR" sz="3200" b="1" dirty="0"/>
          </a:p>
          <a:p>
            <a:r>
              <a:rPr lang="ko-KR" altLang="en-US" sz="3200" b="1" dirty="0"/>
              <a:t>서버</a:t>
            </a:r>
            <a:endParaRPr lang="en-US" altLang="ko-KR" sz="3200" b="1" dirty="0"/>
          </a:p>
          <a:p>
            <a:r>
              <a:rPr lang="ko-KR" altLang="en-US" sz="3200" b="1" dirty="0"/>
              <a:t>클라이언트</a:t>
            </a:r>
            <a:endParaRPr lang="en-US" altLang="ko-KR" sz="3200" b="1" dirty="0"/>
          </a:p>
          <a:p>
            <a:r>
              <a:rPr lang="ko-KR" altLang="en-US" sz="3200" b="1" dirty="0"/>
              <a:t>개발</a:t>
            </a:r>
            <a:endParaRPr lang="en-US" altLang="ko-KR" sz="3200" b="1" dirty="0"/>
          </a:p>
          <a:p>
            <a:r>
              <a:rPr lang="ko-KR" altLang="en-US" sz="3200" b="1" dirty="0"/>
              <a:t>기타 라이브러리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8B5FCB6-217B-45D6-A0A1-43CA356016A2}"/>
              </a:ext>
            </a:extLst>
          </p:cNvPr>
          <p:cNvCxnSpPr>
            <a:cxnSpLocks/>
          </p:cNvCxnSpPr>
          <p:nvPr/>
        </p:nvCxnSpPr>
        <p:spPr>
          <a:xfrm>
            <a:off x="0" y="5548294"/>
            <a:ext cx="609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10189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79CF53-F8F8-4D78-9EEB-F716716C04A4}"/>
              </a:ext>
            </a:extLst>
          </p:cNvPr>
          <p:cNvSpPr/>
          <p:nvPr/>
        </p:nvSpPr>
        <p:spPr>
          <a:xfrm>
            <a:off x="-1" y="0"/>
            <a:ext cx="89820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3F1EF2-79CD-416F-A6FC-0EFDABB21B4C}"/>
              </a:ext>
            </a:extLst>
          </p:cNvPr>
          <p:cNvSpPr txBox="1"/>
          <p:nvPr/>
        </p:nvSpPr>
        <p:spPr>
          <a:xfrm>
            <a:off x="622300" y="286264"/>
            <a:ext cx="42892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팀원소개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8B5FCB6-217B-45D6-A0A1-43CA356016A2}"/>
              </a:ext>
            </a:extLst>
          </p:cNvPr>
          <p:cNvCxnSpPr>
            <a:cxnSpLocks/>
          </p:cNvCxnSpPr>
          <p:nvPr/>
        </p:nvCxnSpPr>
        <p:spPr>
          <a:xfrm>
            <a:off x="0" y="5548294"/>
            <a:ext cx="609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57150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79CF53-F8F8-4D78-9EEB-F716716C04A4}"/>
              </a:ext>
            </a:extLst>
          </p:cNvPr>
          <p:cNvSpPr/>
          <p:nvPr/>
        </p:nvSpPr>
        <p:spPr>
          <a:xfrm>
            <a:off x="0" y="0"/>
            <a:ext cx="622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3F1EF2-79CD-416F-A6FC-0EFDABB21B4C}"/>
              </a:ext>
            </a:extLst>
          </p:cNvPr>
          <p:cNvSpPr txBox="1"/>
          <p:nvPr/>
        </p:nvSpPr>
        <p:spPr>
          <a:xfrm>
            <a:off x="622300" y="286264"/>
            <a:ext cx="42892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개인별 맡은 기능</a:t>
            </a:r>
            <a:endParaRPr lang="en-US" altLang="ko-KR" sz="3200" b="1" dirty="0"/>
          </a:p>
          <a:p>
            <a:r>
              <a:rPr lang="ko-KR" altLang="en-US" sz="3200" b="1" dirty="0"/>
              <a:t>프로젝트 마무리 소감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8B5FCB6-217B-45D6-A0A1-43CA356016A2}"/>
              </a:ext>
            </a:extLst>
          </p:cNvPr>
          <p:cNvCxnSpPr>
            <a:cxnSpLocks/>
          </p:cNvCxnSpPr>
          <p:nvPr/>
        </p:nvCxnSpPr>
        <p:spPr>
          <a:xfrm>
            <a:off x="0" y="5548294"/>
            <a:ext cx="609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9255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84909E9-7D4A-4AEB-B907-8E112C97A1AE}"/>
              </a:ext>
            </a:extLst>
          </p:cNvPr>
          <p:cNvCxnSpPr/>
          <p:nvPr/>
        </p:nvCxnSpPr>
        <p:spPr>
          <a:xfrm>
            <a:off x="3460750" y="914400"/>
            <a:ext cx="5270500" cy="0"/>
          </a:xfrm>
          <a:prstGeom prst="line">
            <a:avLst/>
          </a:prstGeom>
          <a:ln w="190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2ABB1C69-EC87-467A-8747-F4B49FAE0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7150" y="1365249"/>
            <a:ext cx="4270375" cy="4270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AC7579-231D-44D5-A261-543E2CD9F837}"/>
              </a:ext>
            </a:extLst>
          </p:cNvPr>
          <p:cNvSpPr txBox="1"/>
          <p:nvPr/>
        </p:nvSpPr>
        <p:spPr>
          <a:xfrm>
            <a:off x="612965" y="1572716"/>
            <a:ext cx="877233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b="1" dirty="0">
                <a:highlight>
                  <a:srgbClr val="808000"/>
                </a:highlight>
              </a:rPr>
              <a:t>E</a:t>
            </a:r>
            <a:r>
              <a:rPr lang="en-US" altLang="ko-KR" sz="6600" b="1" dirty="0"/>
              <a:t>veryday</a:t>
            </a:r>
          </a:p>
          <a:p>
            <a:r>
              <a:rPr lang="en-US" altLang="ko-KR" sz="6600" b="1" dirty="0">
                <a:highlight>
                  <a:srgbClr val="008080"/>
                </a:highlight>
              </a:rPr>
              <a:t>A</a:t>
            </a:r>
            <a:r>
              <a:rPr lang="en-US" altLang="ko-KR" sz="6600" b="1" dirty="0"/>
              <a:t>ll day</a:t>
            </a:r>
          </a:p>
          <a:p>
            <a:r>
              <a:rPr lang="en-US" altLang="ko-KR" sz="6600" b="1" dirty="0">
                <a:highlight>
                  <a:srgbClr val="FFC000"/>
                </a:highlight>
              </a:rPr>
              <a:t>T</a:t>
            </a:r>
            <a:r>
              <a:rPr lang="en-US" altLang="ko-KR" sz="6600" b="1" dirty="0"/>
              <a:t>esty Food &amp;</a:t>
            </a:r>
          </a:p>
          <a:p>
            <a:r>
              <a:rPr lang="en-US" altLang="ko-KR" sz="6600" b="1" dirty="0">
                <a:highlight>
                  <a:srgbClr val="FF00FF"/>
                </a:highlight>
              </a:rPr>
              <a:t>F</a:t>
            </a:r>
            <a:r>
              <a:rPr lang="en-US" altLang="ko-KR" sz="6600" b="1" dirty="0"/>
              <a:t>un</a:t>
            </a:r>
            <a:endParaRPr lang="ko-KR" alt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1749905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CED023E6-BA4A-4AD2-946F-0D228AAEBEE0}"/>
              </a:ext>
            </a:extLst>
          </p:cNvPr>
          <p:cNvSpPr/>
          <p:nvPr/>
        </p:nvSpPr>
        <p:spPr>
          <a:xfrm>
            <a:off x="6233349" y="1086004"/>
            <a:ext cx="5717445" cy="5410489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직각 삼각형 33">
            <a:extLst>
              <a:ext uri="{FF2B5EF4-FFF2-40B4-BE49-F238E27FC236}">
                <a16:creationId xmlns:a16="http://schemas.microsoft.com/office/drawing/2014/main" id="{12087871-BADB-4905-8D69-347E35AB32DC}"/>
              </a:ext>
            </a:extLst>
          </p:cNvPr>
          <p:cNvSpPr/>
          <p:nvPr/>
        </p:nvSpPr>
        <p:spPr>
          <a:xfrm flipH="1">
            <a:off x="6856672" y="2825699"/>
            <a:ext cx="4318147" cy="2536611"/>
          </a:xfrm>
          <a:prstGeom prst="rtTriangle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CDCAB4-D12A-4DE3-AEB7-85A3C42990B3}"/>
              </a:ext>
            </a:extLst>
          </p:cNvPr>
          <p:cNvSpPr txBox="1"/>
          <p:nvPr/>
        </p:nvSpPr>
        <p:spPr>
          <a:xfrm>
            <a:off x="876941" y="5718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918C7A-3CF0-4995-B6D4-2C622973AB34}"/>
              </a:ext>
            </a:extLst>
          </p:cNvPr>
          <p:cNvSpPr txBox="1"/>
          <p:nvPr/>
        </p:nvSpPr>
        <p:spPr>
          <a:xfrm>
            <a:off x="1318087" y="51325"/>
            <a:ext cx="1467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latin typeface="+mj-ea"/>
                <a:ea typeface="+mj-ea"/>
              </a:rPr>
              <a:t>주제선정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5297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id="{90BA4F1A-4811-424F-B158-A75B8EB649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145" y="1881455"/>
            <a:ext cx="3633531" cy="303607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917D8B5-A07F-4C12-97A0-81E852916314}"/>
              </a:ext>
            </a:extLst>
          </p:cNvPr>
          <p:cNvSpPr txBox="1"/>
          <p:nvPr/>
        </p:nvSpPr>
        <p:spPr>
          <a:xfrm>
            <a:off x="520995" y="5118626"/>
            <a:ext cx="527020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-150" dirty="0"/>
              <a:t>1</a:t>
            </a:r>
            <a:r>
              <a:rPr lang="ko-KR" altLang="en-US" sz="2000" spc="-150" dirty="0"/>
              <a:t>인 가구 수의 증가</a:t>
            </a:r>
            <a:r>
              <a:rPr lang="en-US" altLang="ko-KR" sz="2000" spc="-150" dirty="0"/>
              <a:t>,</a:t>
            </a:r>
          </a:p>
          <a:p>
            <a:pPr algn="ctr"/>
            <a:r>
              <a:rPr lang="en-US" altLang="ko-KR" sz="2000" spc="-150" dirty="0"/>
              <a:t> </a:t>
            </a:r>
            <a:r>
              <a:rPr lang="ko-KR" altLang="en-US" sz="2000" spc="-150" dirty="0"/>
              <a:t>그로 인해 라이프스타일도 </a:t>
            </a:r>
            <a:endParaRPr lang="en-US" altLang="ko-KR" sz="2000" spc="-150" dirty="0"/>
          </a:p>
          <a:p>
            <a:pPr algn="ctr"/>
            <a:r>
              <a:rPr lang="ko-KR" altLang="en-US" sz="2000" spc="-150" dirty="0"/>
              <a:t>점차 개인에 맞춤화 되가는 추세</a:t>
            </a:r>
            <a:endParaRPr lang="en-US" altLang="ko-KR" sz="2000" spc="-150" dirty="0"/>
          </a:p>
          <a:p>
            <a:pPr algn="ctr"/>
            <a:endParaRPr lang="en-US" altLang="ko-KR" sz="2000" spc="-150" dirty="0"/>
          </a:p>
          <a:p>
            <a:pPr algn="ctr"/>
            <a:endParaRPr lang="ko-KR" altLang="en-US" sz="2000" spc="-150" dirty="0"/>
          </a:p>
        </p:txBody>
      </p:sp>
      <p:graphicFrame>
        <p:nvGraphicFramePr>
          <p:cNvPr id="20" name="차트 19">
            <a:extLst>
              <a:ext uri="{FF2B5EF4-FFF2-40B4-BE49-F238E27FC236}">
                <a16:creationId xmlns:a16="http://schemas.microsoft.com/office/drawing/2014/main" id="{A8F70A7A-5610-4542-803F-5615D006CE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12434829"/>
              </p:ext>
            </p:extLst>
          </p:nvPr>
        </p:nvGraphicFramePr>
        <p:xfrm>
          <a:off x="6525656" y="2205410"/>
          <a:ext cx="5220289" cy="34801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F39A1CA0-16FD-4A2C-82F4-9A3C26934A5C}"/>
              </a:ext>
            </a:extLst>
          </p:cNvPr>
          <p:cNvSpPr txBox="1"/>
          <p:nvPr/>
        </p:nvSpPr>
        <p:spPr>
          <a:xfrm>
            <a:off x="6534470" y="6022683"/>
            <a:ext cx="13019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/>
              <a:t>자료 출처</a:t>
            </a:r>
            <a:r>
              <a:rPr lang="en-US" altLang="ko-KR" sz="1100" dirty="0"/>
              <a:t>: </a:t>
            </a:r>
            <a:r>
              <a:rPr lang="ko-KR" altLang="en-US" sz="1100" dirty="0"/>
              <a:t>통계청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1A1A910-49EB-4904-B457-CE07D090E85C}"/>
              </a:ext>
            </a:extLst>
          </p:cNvPr>
          <p:cNvSpPr txBox="1"/>
          <p:nvPr/>
        </p:nvSpPr>
        <p:spPr>
          <a:xfrm>
            <a:off x="8235663" y="1358235"/>
            <a:ext cx="21226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-300" dirty="0">
                <a:latin typeface="+mj-ea"/>
                <a:ea typeface="+mj-ea"/>
              </a:rPr>
              <a:t>1</a:t>
            </a:r>
            <a:r>
              <a:rPr lang="ko-KR" altLang="en-US" sz="2800" spc="-300" dirty="0">
                <a:latin typeface="+mj-ea"/>
                <a:ea typeface="+mj-ea"/>
              </a:rPr>
              <a:t>인 가구 비율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73012998-6D96-4F05-954F-30A7203DA6B8}"/>
              </a:ext>
            </a:extLst>
          </p:cNvPr>
          <p:cNvGrpSpPr/>
          <p:nvPr/>
        </p:nvGrpSpPr>
        <p:grpSpPr>
          <a:xfrm>
            <a:off x="2312433" y="2825699"/>
            <a:ext cx="1980167" cy="1206602"/>
            <a:chOff x="2058433" y="2603897"/>
            <a:chExt cx="2708171" cy="1650206"/>
          </a:xfrm>
        </p:grpSpPr>
        <p:sp>
          <p:nvSpPr>
            <p:cNvPr id="27" name="그래픽 25" descr="테이블 차림 단색으로 채워진">
              <a:extLst>
                <a:ext uri="{FF2B5EF4-FFF2-40B4-BE49-F238E27FC236}">
                  <a16:creationId xmlns:a16="http://schemas.microsoft.com/office/drawing/2014/main" id="{29979611-545D-4C9A-8E26-936C65AA07EC}"/>
                </a:ext>
              </a:extLst>
            </p:cNvPr>
            <p:cNvSpPr/>
            <p:nvPr/>
          </p:nvSpPr>
          <p:spPr>
            <a:xfrm>
              <a:off x="4435035" y="2900934"/>
              <a:ext cx="331569" cy="1257147"/>
            </a:xfrm>
            <a:custGeom>
              <a:avLst/>
              <a:gdLst>
                <a:gd name="connsiteX0" fmla="*/ 165021 w 331569"/>
                <a:gd name="connsiteY0" fmla="*/ 0 h 1257147"/>
                <a:gd name="connsiteX1" fmla="*/ 0 w 331569"/>
                <a:gd name="connsiteY1" fmla="*/ 305594 h 1257147"/>
                <a:gd name="connsiteX2" fmla="*/ 69370 w 331569"/>
                <a:gd name="connsiteY2" fmla="*/ 476115 h 1257147"/>
                <a:gd name="connsiteX3" fmla="*/ 114292 w 331569"/>
                <a:gd name="connsiteY3" fmla="*/ 537234 h 1257147"/>
                <a:gd name="connsiteX4" fmla="*/ 95040 w 331569"/>
                <a:gd name="connsiteY4" fmla="*/ 1190899 h 1257147"/>
                <a:gd name="connsiteX5" fmla="*/ 170436 w 331569"/>
                <a:gd name="connsiteY5" fmla="*/ 1256993 h 1257147"/>
                <a:gd name="connsiteX6" fmla="*/ 236530 w 331569"/>
                <a:gd name="connsiteY6" fmla="*/ 1190899 h 1257147"/>
                <a:gd name="connsiteX7" fmla="*/ 217277 w 331569"/>
                <a:gd name="connsiteY7" fmla="*/ 537234 h 1257147"/>
                <a:gd name="connsiteX8" fmla="*/ 262505 w 331569"/>
                <a:gd name="connsiteY8" fmla="*/ 476115 h 1257147"/>
                <a:gd name="connsiteX9" fmla="*/ 331569 w 331569"/>
                <a:gd name="connsiteY9" fmla="*/ 305594 h 1257147"/>
                <a:gd name="connsiteX10" fmla="*/ 165021 w 331569"/>
                <a:gd name="connsiteY10" fmla="*/ 0 h 125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1569" h="1257147">
                  <a:moveTo>
                    <a:pt x="165021" y="0"/>
                  </a:moveTo>
                  <a:cubicBezTo>
                    <a:pt x="73343" y="0"/>
                    <a:pt x="0" y="166549"/>
                    <a:pt x="0" y="305594"/>
                  </a:cubicBezTo>
                  <a:cubicBezTo>
                    <a:pt x="0" y="390243"/>
                    <a:pt x="27503" y="446167"/>
                    <a:pt x="69370" y="476115"/>
                  </a:cubicBezTo>
                  <a:cubicBezTo>
                    <a:pt x="91553" y="490053"/>
                    <a:pt x="107612" y="511900"/>
                    <a:pt x="114292" y="537234"/>
                  </a:cubicBezTo>
                  <a:lnTo>
                    <a:pt x="95040" y="1190899"/>
                  </a:lnTo>
                  <a:cubicBezTo>
                    <a:pt x="97610" y="1229969"/>
                    <a:pt x="131366" y="1259560"/>
                    <a:pt x="170436" y="1256993"/>
                  </a:cubicBezTo>
                  <a:cubicBezTo>
                    <a:pt x="205927" y="1254658"/>
                    <a:pt x="234195" y="1226391"/>
                    <a:pt x="236530" y="1190899"/>
                  </a:cubicBezTo>
                  <a:lnTo>
                    <a:pt x="217277" y="537234"/>
                  </a:lnTo>
                  <a:cubicBezTo>
                    <a:pt x="224034" y="511851"/>
                    <a:pt x="240206" y="489995"/>
                    <a:pt x="262505" y="476115"/>
                  </a:cubicBezTo>
                  <a:cubicBezTo>
                    <a:pt x="304066" y="445556"/>
                    <a:pt x="331569" y="390243"/>
                    <a:pt x="331569" y="305594"/>
                  </a:cubicBezTo>
                  <a:cubicBezTo>
                    <a:pt x="329736" y="166549"/>
                    <a:pt x="256393" y="0"/>
                    <a:pt x="165021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05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8" name="그래픽 25" descr="테이블 차림 단색으로 채워진">
              <a:extLst>
                <a:ext uri="{FF2B5EF4-FFF2-40B4-BE49-F238E27FC236}">
                  <a16:creationId xmlns:a16="http://schemas.microsoft.com/office/drawing/2014/main" id="{29979611-545D-4C9A-8E26-936C65AA07EC}"/>
                </a:ext>
              </a:extLst>
            </p:cNvPr>
            <p:cNvSpPr/>
            <p:nvPr/>
          </p:nvSpPr>
          <p:spPr>
            <a:xfrm>
              <a:off x="2058433" y="2900934"/>
              <a:ext cx="333097" cy="1261491"/>
            </a:xfrm>
            <a:custGeom>
              <a:avLst/>
              <a:gdLst>
                <a:gd name="connsiteX0" fmla="*/ 296120 w 333097"/>
                <a:gd name="connsiteY0" fmla="*/ 0 h 1261491"/>
                <a:gd name="connsiteX1" fmla="*/ 265561 w 333097"/>
                <a:gd name="connsiteY1" fmla="*/ 0 h 1261491"/>
                <a:gd name="connsiteX2" fmla="*/ 265561 w 333097"/>
                <a:gd name="connsiteY2" fmla="*/ 336153 h 1261491"/>
                <a:gd name="connsiteX3" fmla="*/ 247837 w 333097"/>
                <a:gd name="connsiteY3" fmla="*/ 353878 h 1261491"/>
                <a:gd name="connsiteX4" fmla="*/ 230112 w 333097"/>
                <a:gd name="connsiteY4" fmla="*/ 336153 h 1261491"/>
                <a:gd name="connsiteX5" fmla="*/ 230112 w 333097"/>
                <a:gd name="connsiteY5" fmla="*/ 0 h 1261491"/>
                <a:gd name="connsiteX6" fmla="*/ 183967 w 333097"/>
                <a:gd name="connsiteY6" fmla="*/ 0 h 1261491"/>
                <a:gd name="connsiteX7" fmla="*/ 183967 w 333097"/>
                <a:gd name="connsiteY7" fmla="*/ 336153 h 1261491"/>
                <a:gd name="connsiteX8" fmla="*/ 166243 w 333097"/>
                <a:gd name="connsiteY8" fmla="*/ 353878 h 1261491"/>
                <a:gd name="connsiteX9" fmla="*/ 148519 w 333097"/>
                <a:gd name="connsiteY9" fmla="*/ 336153 h 1261491"/>
                <a:gd name="connsiteX10" fmla="*/ 148519 w 333097"/>
                <a:gd name="connsiteY10" fmla="*/ 0 h 1261491"/>
                <a:gd name="connsiteX11" fmla="*/ 101457 w 333097"/>
                <a:gd name="connsiteY11" fmla="*/ 0 h 1261491"/>
                <a:gd name="connsiteX12" fmla="*/ 101457 w 333097"/>
                <a:gd name="connsiteY12" fmla="*/ 336153 h 1261491"/>
                <a:gd name="connsiteX13" fmla="*/ 83733 w 333097"/>
                <a:gd name="connsiteY13" fmla="*/ 353878 h 1261491"/>
                <a:gd name="connsiteX14" fmla="*/ 66008 w 333097"/>
                <a:gd name="connsiteY14" fmla="*/ 336153 h 1261491"/>
                <a:gd name="connsiteX15" fmla="*/ 66008 w 333097"/>
                <a:gd name="connsiteY15" fmla="*/ 0 h 1261491"/>
                <a:gd name="connsiteX16" fmla="*/ 35449 w 333097"/>
                <a:gd name="connsiteY16" fmla="*/ 0 h 1261491"/>
                <a:gd name="connsiteX17" fmla="*/ 0 w 333097"/>
                <a:gd name="connsiteY17" fmla="*/ 305594 h 1261491"/>
                <a:gd name="connsiteX18" fmla="*/ 69064 w 333097"/>
                <a:gd name="connsiteY18" fmla="*/ 476421 h 1261491"/>
                <a:gd name="connsiteX19" fmla="*/ 114292 w 333097"/>
                <a:gd name="connsiteY19" fmla="*/ 537540 h 1261491"/>
                <a:gd name="connsiteX20" fmla="*/ 96262 w 333097"/>
                <a:gd name="connsiteY20" fmla="*/ 1190593 h 1261491"/>
                <a:gd name="connsiteX21" fmla="*/ 167160 w 333097"/>
                <a:gd name="connsiteY21" fmla="*/ 1261491 h 1261491"/>
                <a:gd name="connsiteX22" fmla="*/ 238058 w 333097"/>
                <a:gd name="connsiteY22" fmla="*/ 1190593 h 1261491"/>
                <a:gd name="connsiteX23" fmla="*/ 218805 w 333097"/>
                <a:gd name="connsiteY23" fmla="*/ 536317 h 1261491"/>
                <a:gd name="connsiteX24" fmla="*/ 263727 w 333097"/>
                <a:gd name="connsiteY24" fmla="*/ 475198 h 1261491"/>
                <a:gd name="connsiteX25" fmla="*/ 333097 w 333097"/>
                <a:gd name="connsiteY25" fmla="*/ 304371 h 1261491"/>
                <a:gd name="connsiteX26" fmla="*/ 296120 w 333097"/>
                <a:gd name="connsiteY26" fmla="*/ 0 h 126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33097" h="1261491">
                  <a:moveTo>
                    <a:pt x="296120" y="0"/>
                  </a:moveTo>
                  <a:lnTo>
                    <a:pt x="265561" y="0"/>
                  </a:lnTo>
                  <a:lnTo>
                    <a:pt x="265561" y="336153"/>
                  </a:lnTo>
                  <a:cubicBezTo>
                    <a:pt x="265561" y="345941"/>
                    <a:pt x="257625" y="353878"/>
                    <a:pt x="247837" y="353878"/>
                  </a:cubicBezTo>
                  <a:cubicBezTo>
                    <a:pt x="238048" y="353878"/>
                    <a:pt x="230112" y="345941"/>
                    <a:pt x="230112" y="336153"/>
                  </a:cubicBezTo>
                  <a:lnTo>
                    <a:pt x="230112" y="0"/>
                  </a:lnTo>
                  <a:lnTo>
                    <a:pt x="183967" y="0"/>
                  </a:lnTo>
                  <a:lnTo>
                    <a:pt x="183967" y="336153"/>
                  </a:lnTo>
                  <a:cubicBezTo>
                    <a:pt x="183967" y="345941"/>
                    <a:pt x="176031" y="353878"/>
                    <a:pt x="166243" y="353878"/>
                  </a:cubicBezTo>
                  <a:cubicBezTo>
                    <a:pt x="156454" y="353878"/>
                    <a:pt x="148519" y="345941"/>
                    <a:pt x="148519" y="336153"/>
                  </a:cubicBezTo>
                  <a:lnTo>
                    <a:pt x="148519" y="0"/>
                  </a:lnTo>
                  <a:lnTo>
                    <a:pt x="101457" y="0"/>
                  </a:lnTo>
                  <a:lnTo>
                    <a:pt x="101457" y="336153"/>
                  </a:lnTo>
                  <a:cubicBezTo>
                    <a:pt x="101457" y="345941"/>
                    <a:pt x="93521" y="353878"/>
                    <a:pt x="83733" y="353878"/>
                  </a:cubicBezTo>
                  <a:cubicBezTo>
                    <a:pt x="73944" y="353878"/>
                    <a:pt x="66008" y="345941"/>
                    <a:pt x="66008" y="336153"/>
                  </a:cubicBezTo>
                  <a:lnTo>
                    <a:pt x="66008" y="0"/>
                  </a:lnTo>
                  <a:lnTo>
                    <a:pt x="35449" y="0"/>
                  </a:lnTo>
                  <a:cubicBezTo>
                    <a:pt x="14579" y="100611"/>
                    <a:pt x="2716" y="202878"/>
                    <a:pt x="0" y="305594"/>
                  </a:cubicBezTo>
                  <a:cubicBezTo>
                    <a:pt x="0" y="390549"/>
                    <a:pt x="27503" y="446473"/>
                    <a:pt x="69064" y="476421"/>
                  </a:cubicBezTo>
                  <a:cubicBezTo>
                    <a:pt x="91300" y="490371"/>
                    <a:pt x="107452" y="512197"/>
                    <a:pt x="114292" y="537540"/>
                  </a:cubicBezTo>
                  <a:lnTo>
                    <a:pt x="96262" y="1190593"/>
                  </a:lnTo>
                  <a:cubicBezTo>
                    <a:pt x="96262" y="1229749"/>
                    <a:pt x="128004" y="1261491"/>
                    <a:pt x="167160" y="1261491"/>
                  </a:cubicBezTo>
                  <a:cubicBezTo>
                    <a:pt x="206316" y="1261491"/>
                    <a:pt x="238058" y="1229749"/>
                    <a:pt x="238058" y="1190593"/>
                  </a:cubicBezTo>
                  <a:lnTo>
                    <a:pt x="218805" y="536317"/>
                  </a:lnTo>
                  <a:cubicBezTo>
                    <a:pt x="225571" y="511023"/>
                    <a:pt x="241609" y="489204"/>
                    <a:pt x="263727" y="475198"/>
                  </a:cubicBezTo>
                  <a:cubicBezTo>
                    <a:pt x="305594" y="444639"/>
                    <a:pt x="333097" y="389326"/>
                    <a:pt x="333097" y="304371"/>
                  </a:cubicBezTo>
                  <a:cubicBezTo>
                    <a:pt x="328342" y="202138"/>
                    <a:pt x="315984" y="100400"/>
                    <a:pt x="296120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05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9" name="그래픽 25" descr="테이블 차림 단색으로 채워진">
              <a:extLst>
                <a:ext uri="{FF2B5EF4-FFF2-40B4-BE49-F238E27FC236}">
                  <a16:creationId xmlns:a16="http://schemas.microsoft.com/office/drawing/2014/main" id="{29979611-545D-4C9A-8E26-936C65AA07EC}"/>
                </a:ext>
              </a:extLst>
            </p:cNvPr>
            <p:cNvSpPr/>
            <p:nvPr/>
          </p:nvSpPr>
          <p:spPr>
            <a:xfrm>
              <a:off x="4165502" y="2726133"/>
              <a:ext cx="206581" cy="1431368"/>
            </a:xfrm>
            <a:custGeom>
              <a:avLst/>
              <a:gdLst>
                <a:gd name="connsiteX0" fmla="*/ 186106 w 206581"/>
                <a:gd name="connsiteY0" fmla="*/ 761235 h 1431368"/>
                <a:gd name="connsiteX1" fmla="*/ 186106 w 206581"/>
                <a:gd name="connsiteY1" fmla="*/ 53786 h 1431368"/>
                <a:gd name="connsiteX2" fmla="*/ 134165 w 206581"/>
                <a:gd name="connsiteY2" fmla="*/ 7 h 1431368"/>
                <a:gd name="connsiteX3" fmla="*/ 132933 w 206581"/>
                <a:gd name="connsiteY3" fmla="*/ 1 h 1431368"/>
                <a:gd name="connsiteX4" fmla="*/ 26281 w 206581"/>
                <a:gd name="connsiteY4" fmla="*/ 260978 h 1431368"/>
                <a:gd name="connsiteX5" fmla="*/ 0 w 206581"/>
                <a:gd name="connsiteY5" fmla="*/ 718452 h 1431368"/>
                <a:gd name="connsiteX6" fmla="*/ 74870 w 206581"/>
                <a:gd name="connsiteY6" fmla="*/ 767958 h 1431368"/>
                <a:gd name="connsiteX7" fmla="*/ 47978 w 206581"/>
                <a:gd name="connsiteY7" fmla="*/ 1356838 h 1431368"/>
                <a:gd name="connsiteX8" fmla="*/ 132206 w 206581"/>
                <a:gd name="connsiteY8" fmla="*/ 1431213 h 1431368"/>
                <a:gd name="connsiteX9" fmla="*/ 206581 w 206581"/>
                <a:gd name="connsiteY9" fmla="*/ 1356838 h 1431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581" h="1431368">
                  <a:moveTo>
                    <a:pt x="186106" y="761235"/>
                  </a:moveTo>
                  <a:lnTo>
                    <a:pt x="186106" y="53786"/>
                  </a:lnTo>
                  <a:cubicBezTo>
                    <a:pt x="186614" y="24592"/>
                    <a:pt x="163358" y="515"/>
                    <a:pt x="134165" y="7"/>
                  </a:cubicBezTo>
                  <a:cubicBezTo>
                    <a:pt x="133755" y="1"/>
                    <a:pt x="133343" y="-2"/>
                    <a:pt x="132933" y="1"/>
                  </a:cubicBezTo>
                  <a:cubicBezTo>
                    <a:pt x="132933" y="1"/>
                    <a:pt x="41255" y="3363"/>
                    <a:pt x="26281" y="260978"/>
                  </a:cubicBezTo>
                  <a:lnTo>
                    <a:pt x="0" y="718452"/>
                  </a:lnTo>
                  <a:cubicBezTo>
                    <a:pt x="0" y="741677"/>
                    <a:pt x="54396" y="760319"/>
                    <a:pt x="74870" y="767958"/>
                  </a:cubicBezTo>
                  <a:lnTo>
                    <a:pt x="47978" y="1356838"/>
                  </a:lnTo>
                  <a:cubicBezTo>
                    <a:pt x="50698" y="1400635"/>
                    <a:pt x="88408" y="1433933"/>
                    <a:pt x="132206" y="1431213"/>
                  </a:cubicBezTo>
                  <a:cubicBezTo>
                    <a:pt x="172208" y="1428729"/>
                    <a:pt x="204097" y="1396840"/>
                    <a:pt x="206581" y="1356838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05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0" name="그래픽 25" descr="테이블 차림 단색으로 채워진">
              <a:extLst>
                <a:ext uri="{FF2B5EF4-FFF2-40B4-BE49-F238E27FC236}">
                  <a16:creationId xmlns:a16="http://schemas.microsoft.com/office/drawing/2014/main" id="{29979611-545D-4C9A-8E26-936C65AA07EC}"/>
                </a:ext>
              </a:extLst>
            </p:cNvPr>
            <p:cNvSpPr/>
            <p:nvPr/>
          </p:nvSpPr>
          <p:spPr>
            <a:xfrm>
              <a:off x="2438897" y="2603897"/>
              <a:ext cx="1650206" cy="1650206"/>
            </a:xfrm>
            <a:custGeom>
              <a:avLst/>
              <a:gdLst>
                <a:gd name="connsiteX0" fmla="*/ 825103 w 1650206"/>
                <a:gd name="connsiteY0" fmla="*/ 0 h 1650206"/>
                <a:gd name="connsiteX1" fmla="*/ 0 w 1650206"/>
                <a:gd name="connsiteY1" fmla="*/ 825103 h 1650206"/>
                <a:gd name="connsiteX2" fmla="*/ 825103 w 1650206"/>
                <a:gd name="connsiteY2" fmla="*/ 1650206 h 1650206"/>
                <a:gd name="connsiteX3" fmla="*/ 1650206 w 1650206"/>
                <a:gd name="connsiteY3" fmla="*/ 825103 h 1650206"/>
                <a:gd name="connsiteX4" fmla="*/ 825103 w 1650206"/>
                <a:gd name="connsiteY4" fmla="*/ 0 h 1650206"/>
                <a:gd name="connsiteX5" fmla="*/ 825103 w 1650206"/>
                <a:gd name="connsiteY5" fmla="*/ 1466850 h 1650206"/>
                <a:gd name="connsiteX6" fmla="*/ 183356 w 1650206"/>
                <a:gd name="connsiteY6" fmla="*/ 825103 h 1650206"/>
                <a:gd name="connsiteX7" fmla="*/ 825103 w 1650206"/>
                <a:gd name="connsiteY7" fmla="*/ 183356 h 1650206"/>
                <a:gd name="connsiteX8" fmla="*/ 1466850 w 1650206"/>
                <a:gd name="connsiteY8" fmla="*/ 825103 h 1650206"/>
                <a:gd name="connsiteX9" fmla="*/ 825103 w 1650206"/>
                <a:gd name="connsiteY9" fmla="*/ 1466850 h 1650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0206" h="1650206">
                  <a:moveTo>
                    <a:pt x="825103" y="0"/>
                  </a:moveTo>
                  <a:cubicBezTo>
                    <a:pt x="369411" y="0"/>
                    <a:pt x="0" y="369411"/>
                    <a:pt x="0" y="825103"/>
                  </a:cubicBezTo>
                  <a:cubicBezTo>
                    <a:pt x="0" y="1280795"/>
                    <a:pt x="369411" y="1650206"/>
                    <a:pt x="825103" y="1650206"/>
                  </a:cubicBezTo>
                  <a:cubicBezTo>
                    <a:pt x="1280795" y="1650206"/>
                    <a:pt x="1650206" y="1280795"/>
                    <a:pt x="1650206" y="825103"/>
                  </a:cubicBezTo>
                  <a:cubicBezTo>
                    <a:pt x="1650206" y="369411"/>
                    <a:pt x="1280795" y="0"/>
                    <a:pt x="825103" y="0"/>
                  </a:cubicBezTo>
                  <a:close/>
                  <a:moveTo>
                    <a:pt x="825103" y="1466850"/>
                  </a:moveTo>
                  <a:cubicBezTo>
                    <a:pt x="470676" y="1466850"/>
                    <a:pt x="183356" y="1179531"/>
                    <a:pt x="183356" y="825103"/>
                  </a:cubicBezTo>
                  <a:cubicBezTo>
                    <a:pt x="183356" y="470676"/>
                    <a:pt x="470676" y="183356"/>
                    <a:pt x="825103" y="183356"/>
                  </a:cubicBezTo>
                  <a:cubicBezTo>
                    <a:pt x="1179531" y="183356"/>
                    <a:pt x="1466850" y="470676"/>
                    <a:pt x="1466850" y="825103"/>
                  </a:cubicBezTo>
                  <a:cubicBezTo>
                    <a:pt x="1466850" y="1179531"/>
                    <a:pt x="1179531" y="1466850"/>
                    <a:pt x="825103" y="146685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05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" name="그래픽 25" descr="테이블 차림 단색으로 채워진">
              <a:extLst>
                <a:ext uri="{FF2B5EF4-FFF2-40B4-BE49-F238E27FC236}">
                  <a16:creationId xmlns:a16="http://schemas.microsoft.com/office/drawing/2014/main" id="{29979611-545D-4C9A-8E26-936C65AA07EC}"/>
                </a:ext>
              </a:extLst>
            </p:cNvPr>
            <p:cNvSpPr/>
            <p:nvPr/>
          </p:nvSpPr>
          <p:spPr>
            <a:xfrm>
              <a:off x="2713931" y="2878931"/>
              <a:ext cx="1100137" cy="1100137"/>
            </a:xfrm>
            <a:custGeom>
              <a:avLst/>
              <a:gdLst>
                <a:gd name="connsiteX0" fmla="*/ 1100138 w 1100137"/>
                <a:gd name="connsiteY0" fmla="*/ 550069 h 1100137"/>
                <a:gd name="connsiteX1" fmla="*/ 550069 w 1100137"/>
                <a:gd name="connsiteY1" fmla="*/ 1100138 h 1100137"/>
                <a:gd name="connsiteX2" fmla="*/ 0 w 1100137"/>
                <a:gd name="connsiteY2" fmla="*/ 550069 h 1100137"/>
                <a:gd name="connsiteX3" fmla="*/ 550069 w 1100137"/>
                <a:gd name="connsiteY3" fmla="*/ 0 h 1100137"/>
                <a:gd name="connsiteX4" fmla="*/ 1100138 w 1100137"/>
                <a:gd name="connsiteY4" fmla="*/ 550069 h 110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0137" h="1100137">
                  <a:moveTo>
                    <a:pt x="1100138" y="550069"/>
                  </a:moveTo>
                  <a:cubicBezTo>
                    <a:pt x="1100138" y="853863"/>
                    <a:pt x="853863" y="1100138"/>
                    <a:pt x="550069" y="1100138"/>
                  </a:cubicBezTo>
                  <a:cubicBezTo>
                    <a:pt x="246274" y="1100138"/>
                    <a:pt x="0" y="853863"/>
                    <a:pt x="0" y="550069"/>
                  </a:cubicBezTo>
                  <a:cubicBezTo>
                    <a:pt x="0" y="246274"/>
                    <a:pt x="246274" y="0"/>
                    <a:pt x="550069" y="0"/>
                  </a:cubicBezTo>
                  <a:cubicBezTo>
                    <a:pt x="853863" y="0"/>
                    <a:pt x="1100138" y="246274"/>
                    <a:pt x="1100138" y="55006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05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0376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3186697F-96F0-4D00-A0A2-9A53197D86B8}"/>
              </a:ext>
            </a:extLst>
          </p:cNvPr>
          <p:cNvGrpSpPr/>
          <p:nvPr/>
        </p:nvGrpSpPr>
        <p:grpSpPr>
          <a:xfrm>
            <a:off x="1100787" y="4213640"/>
            <a:ext cx="5103206" cy="1003299"/>
            <a:chOff x="1092200" y="1562100"/>
            <a:chExt cx="5103208" cy="1003299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B61D1759-9467-4DB1-B50B-C2AC1997F470}"/>
                </a:ext>
              </a:extLst>
            </p:cNvPr>
            <p:cNvSpPr/>
            <p:nvPr/>
          </p:nvSpPr>
          <p:spPr>
            <a:xfrm>
              <a:off x="1092200" y="1562100"/>
              <a:ext cx="5003800" cy="1003299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A38636C-CA04-4128-826C-BFCE24F17688}"/>
                </a:ext>
              </a:extLst>
            </p:cNvPr>
            <p:cNvSpPr txBox="1"/>
            <p:nvPr/>
          </p:nvSpPr>
          <p:spPr>
            <a:xfrm>
              <a:off x="1302722" y="1834454"/>
              <a:ext cx="4892686" cy="707886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tx1"/>
                  </a:solidFill>
                </a:rPr>
                <a:t>#</a:t>
              </a:r>
              <a:r>
                <a:rPr lang="ko-KR" altLang="en-US" sz="2000" b="1" dirty="0">
                  <a:solidFill>
                    <a:schemeClr val="tx1"/>
                  </a:solidFill>
                </a:rPr>
                <a:t>한 끼의 식사라는 목적성을 채우기 </a:t>
              </a:r>
              <a:r>
                <a:rPr lang="ko-KR" altLang="en-US" sz="2000" b="1" dirty="0" err="1">
                  <a:solidFill>
                    <a:schemeClr val="tx1"/>
                  </a:solidFill>
                </a:rPr>
                <a:t>힘듬</a:t>
              </a:r>
              <a:endParaRPr lang="ko-KR" altLang="en-US" sz="2000" spc="-300" dirty="0">
                <a:solidFill>
                  <a:schemeClr val="tx1"/>
                </a:solidFill>
                <a:latin typeface="+mn-ea"/>
              </a:endParaRPr>
            </a:p>
            <a:p>
              <a:endParaRPr lang="ko-KR" altLang="en-US" sz="20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CDCAB4-D12A-4DE3-AEB7-85A3C42990B3}"/>
              </a:ext>
            </a:extLst>
          </p:cNvPr>
          <p:cNvSpPr txBox="1"/>
          <p:nvPr/>
        </p:nvSpPr>
        <p:spPr>
          <a:xfrm>
            <a:off x="876941" y="5718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918C7A-3CF0-4995-B6D4-2C622973AB34}"/>
              </a:ext>
            </a:extLst>
          </p:cNvPr>
          <p:cNvSpPr txBox="1"/>
          <p:nvPr/>
        </p:nvSpPr>
        <p:spPr>
          <a:xfrm>
            <a:off x="1318087" y="51325"/>
            <a:ext cx="1467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latin typeface="+mj-ea"/>
              </a:rPr>
              <a:t>주제선정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5297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래픽 7" descr="셰프 모자 단색으로 채워진">
            <a:extLst>
              <a:ext uri="{FF2B5EF4-FFF2-40B4-BE49-F238E27FC236}">
                <a16:creationId xmlns:a16="http://schemas.microsoft.com/office/drawing/2014/main" id="{FCF23914-25B3-4ECF-8801-3F4B0B1EAC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52581" y="105281"/>
            <a:ext cx="669971" cy="669971"/>
          </a:xfrm>
          <a:prstGeom prst="rect">
            <a:avLst/>
          </a:prstGeom>
          <a:effectLst>
            <a:outerShdw blurRad="12700" dist="12700" dir="2700000" algn="tl" rotWithShape="0">
              <a:schemeClr val="tx1">
                <a:lumMod val="75000"/>
                <a:lumOff val="25000"/>
                <a:alpha val="70000"/>
              </a:schemeClr>
            </a:outerShdw>
          </a:effectLst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95F4DEA0-BF0B-4408-91DD-3CF4F4DFDCBE}"/>
              </a:ext>
            </a:extLst>
          </p:cNvPr>
          <p:cNvGrpSpPr/>
          <p:nvPr/>
        </p:nvGrpSpPr>
        <p:grpSpPr>
          <a:xfrm>
            <a:off x="1092200" y="1641061"/>
            <a:ext cx="5003800" cy="1003299"/>
            <a:chOff x="1092200" y="1562100"/>
            <a:chExt cx="5003800" cy="100329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DD8AC20-0B23-4649-A5E1-F75449CEDC71}"/>
                </a:ext>
              </a:extLst>
            </p:cNvPr>
            <p:cNvSpPr/>
            <p:nvPr/>
          </p:nvSpPr>
          <p:spPr>
            <a:xfrm>
              <a:off x="1092200" y="1562100"/>
              <a:ext cx="5003800" cy="1003299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E678BA4-3538-4D02-B240-36DF6E37B2AF}"/>
                </a:ext>
              </a:extLst>
            </p:cNvPr>
            <p:cNvSpPr txBox="1"/>
            <p:nvPr/>
          </p:nvSpPr>
          <p:spPr>
            <a:xfrm>
              <a:off x="1302722" y="1834454"/>
              <a:ext cx="4610558" cy="707886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tx1"/>
                  </a:solidFill>
                </a:rPr>
                <a:t>#</a:t>
              </a:r>
              <a:r>
                <a:rPr lang="ko-KR" altLang="en-US" sz="2000" b="1" spc="-300" dirty="0">
                  <a:solidFill>
                    <a:schemeClr val="tx1"/>
                  </a:solidFill>
                  <a:latin typeface="+mn-ea"/>
                </a:rPr>
                <a:t>다양한 이유로 쉽게 만날 수 없는 주변 사람들</a:t>
              </a:r>
            </a:p>
            <a:p>
              <a:endParaRPr lang="ko-KR" altLang="en-US" sz="2000" b="1" dirty="0">
                <a:solidFill>
                  <a:schemeClr val="tx1"/>
                </a:solidFill>
              </a:endParaRPr>
            </a:p>
          </p:txBody>
        </p:sp>
      </p:grpSp>
      <p:pic>
        <p:nvPicPr>
          <p:cNvPr id="37" name="그림 36">
            <a:extLst>
              <a:ext uri="{FF2B5EF4-FFF2-40B4-BE49-F238E27FC236}">
                <a16:creationId xmlns:a16="http://schemas.microsoft.com/office/drawing/2014/main" id="{1DFF391B-D0F5-4609-A0C5-BBA125A450E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5999" cy="6858000"/>
          </a:xfrm>
          <a:prstGeom prst="rect">
            <a:avLst/>
          </a:prstGeom>
          <a:solidFill>
            <a:srgbClr val="000000">
              <a:alpha val="50196"/>
            </a:srgbClr>
          </a:solidFill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181750C0-E9AC-416C-9C22-BC9BFBEEE5B9}"/>
              </a:ext>
            </a:extLst>
          </p:cNvPr>
          <p:cNvGrpSpPr/>
          <p:nvPr/>
        </p:nvGrpSpPr>
        <p:grpSpPr>
          <a:xfrm>
            <a:off x="1092200" y="2927350"/>
            <a:ext cx="5003800" cy="1003299"/>
            <a:chOff x="1092200" y="1562100"/>
            <a:chExt cx="5003800" cy="1003299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9B58F329-85A3-4D72-8679-A959295D0F78}"/>
                </a:ext>
              </a:extLst>
            </p:cNvPr>
            <p:cNvSpPr/>
            <p:nvPr/>
          </p:nvSpPr>
          <p:spPr>
            <a:xfrm>
              <a:off x="1092200" y="1562100"/>
              <a:ext cx="5003800" cy="1003299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99FE16D-2B00-4E80-A766-155797D6F0CD}"/>
                </a:ext>
              </a:extLst>
            </p:cNvPr>
            <p:cNvSpPr txBox="1"/>
            <p:nvPr/>
          </p:nvSpPr>
          <p:spPr>
            <a:xfrm>
              <a:off x="1302722" y="1834454"/>
              <a:ext cx="3669594" cy="707886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tx1"/>
                  </a:solidFill>
                </a:rPr>
                <a:t>#2</a:t>
              </a:r>
              <a:r>
                <a:rPr lang="ko-KR" altLang="en-US" sz="2000" b="1" dirty="0">
                  <a:solidFill>
                    <a:schemeClr val="tx1"/>
                  </a:solidFill>
                </a:rPr>
                <a:t>인 이상 주문 가능한 가게들</a:t>
              </a:r>
              <a:endParaRPr lang="ko-KR" altLang="en-US" sz="2000" spc="-300" dirty="0">
                <a:solidFill>
                  <a:schemeClr val="tx1"/>
                </a:solidFill>
                <a:latin typeface="+mn-ea"/>
              </a:endParaRPr>
            </a:p>
            <a:p>
              <a:endParaRPr lang="ko-KR" altLang="en-US" sz="2000" b="1" dirty="0">
                <a:solidFill>
                  <a:schemeClr val="tx1"/>
                </a:solidFill>
              </a:endParaRPr>
            </a:p>
          </p:txBody>
        </p:sp>
      </p:grpSp>
      <p:pic>
        <p:nvPicPr>
          <p:cNvPr id="24" name="그림 23">
            <a:extLst>
              <a:ext uri="{FF2B5EF4-FFF2-40B4-BE49-F238E27FC236}">
                <a16:creationId xmlns:a16="http://schemas.microsoft.com/office/drawing/2014/main" id="{175D2D68-0F0A-47A0-A57F-A225894992E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62" b="762"/>
          <a:stretch/>
        </p:blipFill>
        <p:spPr>
          <a:xfrm>
            <a:off x="7746192" y="1225995"/>
            <a:ext cx="4445808" cy="2281554"/>
          </a:xfrm>
          <a:prstGeom prst="roundRect">
            <a:avLst>
              <a:gd name="adj" fmla="val 6721"/>
            </a:avLst>
          </a:prstGeom>
          <a:ln>
            <a:noFill/>
          </a:ln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D81F46F2-7FC3-4465-864C-4B1DFB21A6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0771" y="852831"/>
            <a:ext cx="2348292" cy="3462434"/>
          </a:xfrm>
          <a:prstGeom prst="roundRect">
            <a:avLst>
              <a:gd name="adj" fmla="val 4346"/>
            </a:avLst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B4707106-FEA9-4551-9F52-0AFFBA220C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00017" y="3699518"/>
            <a:ext cx="4075492" cy="221807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0" name="그룹 29">
            <a:extLst>
              <a:ext uri="{FF2B5EF4-FFF2-40B4-BE49-F238E27FC236}">
                <a16:creationId xmlns:a16="http://schemas.microsoft.com/office/drawing/2014/main" id="{0861A0C6-DA78-4403-ABB5-AB7CEE07A355}"/>
              </a:ext>
            </a:extLst>
          </p:cNvPr>
          <p:cNvGrpSpPr/>
          <p:nvPr/>
        </p:nvGrpSpPr>
        <p:grpSpPr>
          <a:xfrm>
            <a:off x="1100787" y="5489293"/>
            <a:ext cx="5003800" cy="1003299"/>
            <a:chOff x="1092200" y="1562100"/>
            <a:chExt cx="5003800" cy="1003299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F702A72A-AC18-481F-86F5-A16CDA94F8A3}"/>
                </a:ext>
              </a:extLst>
            </p:cNvPr>
            <p:cNvSpPr/>
            <p:nvPr/>
          </p:nvSpPr>
          <p:spPr>
            <a:xfrm>
              <a:off x="1092200" y="1562100"/>
              <a:ext cx="5003800" cy="1003299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2AE9BCC-51B5-471D-A996-86AF174E834F}"/>
                </a:ext>
              </a:extLst>
            </p:cNvPr>
            <p:cNvSpPr txBox="1"/>
            <p:nvPr/>
          </p:nvSpPr>
          <p:spPr>
            <a:xfrm>
              <a:off x="1302722" y="1834454"/>
              <a:ext cx="3770584" cy="707886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tx1"/>
                  </a:solidFill>
                </a:rPr>
                <a:t>#</a:t>
              </a:r>
              <a:r>
                <a:rPr lang="ko-KR" altLang="en-US" sz="2000" b="1" dirty="0" err="1">
                  <a:solidFill>
                    <a:schemeClr val="tx1"/>
                  </a:solidFill>
                </a:rPr>
                <a:t>혼밥을</a:t>
              </a:r>
              <a:r>
                <a:rPr lang="ko-KR" altLang="en-US" sz="2000" b="1" dirty="0">
                  <a:solidFill>
                    <a:schemeClr val="tx1"/>
                  </a:solidFill>
                </a:rPr>
                <a:t> 꺼려하는 인원의 증가</a:t>
              </a:r>
              <a:endParaRPr lang="ko-KR" altLang="en-US" sz="2000" spc="-300" dirty="0">
                <a:solidFill>
                  <a:schemeClr val="tx1"/>
                </a:solidFill>
                <a:latin typeface="+mn-ea"/>
              </a:endParaRPr>
            </a:p>
            <a:p>
              <a:endParaRPr lang="ko-KR" altLang="en-US" sz="20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7551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CDCAB4-D12A-4DE3-AEB7-85A3C42990B3}"/>
              </a:ext>
            </a:extLst>
          </p:cNvPr>
          <p:cNvSpPr txBox="1"/>
          <p:nvPr/>
        </p:nvSpPr>
        <p:spPr>
          <a:xfrm>
            <a:off x="876941" y="5718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918C7A-3CF0-4995-B6D4-2C622973AB34}"/>
              </a:ext>
            </a:extLst>
          </p:cNvPr>
          <p:cNvSpPr txBox="1"/>
          <p:nvPr/>
        </p:nvSpPr>
        <p:spPr>
          <a:xfrm>
            <a:off x="1318087" y="51325"/>
            <a:ext cx="146706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latin typeface="+mj-ea"/>
              </a:rPr>
              <a:t>주제선정</a:t>
            </a:r>
          </a:p>
          <a:p>
            <a:endParaRPr lang="ko-KR" altLang="en-US" sz="2800" spc="-3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5297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래픽 7" descr="셰프 모자 단색으로 채워진">
            <a:extLst>
              <a:ext uri="{FF2B5EF4-FFF2-40B4-BE49-F238E27FC236}">
                <a16:creationId xmlns:a16="http://schemas.microsoft.com/office/drawing/2014/main" id="{FCF23914-25B3-4ECF-8801-3F4B0B1EAC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52581" y="105281"/>
            <a:ext cx="669971" cy="669971"/>
          </a:xfrm>
          <a:prstGeom prst="rect">
            <a:avLst/>
          </a:prstGeom>
          <a:effectLst>
            <a:outerShdw blurRad="12700" dist="12700" dir="2700000" algn="tl" rotWithShape="0">
              <a:schemeClr val="tx1">
                <a:lumMod val="75000"/>
                <a:lumOff val="25000"/>
                <a:alpha val="70000"/>
              </a:schemeClr>
            </a:outerShdw>
          </a:effectLst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33235356-69D5-4034-A057-6EE7555EAAFA}"/>
              </a:ext>
            </a:extLst>
          </p:cNvPr>
          <p:cNvSpPr/>
          <p:nvPr/>
        </p:nvSpPr>
        <p:spPr>
          <a:xfrm>
            <a:off x="876941" y="1944245"/>
            <a:ext cx="2896486" cy="2896486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F12B937D-D8E0-4246-B084-105437E6667A}"/>
              </a:ext>
            </a:extLst>
          </p:cNvPr>
          <p:cNvSpPr/>
          <p:nvPr/>
        </p:nvSpPr>
        <p:spPr>
          <a:xfrm>
            <a:off x="4686941" y="1944245"/>
            <a:ext cx="2896486" cy="2896486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78A3E022-7941-4334-8E7A-BB213D05143E}"/>
              </a:ext>
            </a:extLst>
          </p:cNvPr>
          <p:cNvSpPr/>
          <p:nvPr/>
        </p:nvSpPr>
        <p:spPr>
          <a:xfrm>
            <a:off x="8496941" y="1944245"/>
            <a:ext cx="2896486" cy="2896486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래픽 15" descr="거품기 단색으로 채워진">
            <a:extLst>
              <a:ext uri="{FF2B5EF4-FFF2-40B4-BE49-F238E27FC236}">
                <a16:creationId xmlns:a16="http://schemas.microsoft.com/office/drawing/2014/main" id="{847EF3A6-A9C8-4280-A9FD-14E6970BD3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48589" y="2455318"/>
            <a:ext cx="1846983" cy="1846983"/>
          </a:xfrm>
          <a:prstGeom prst="rect">
            <a:avLst/>
          </a:prstGeom>
        </p:spPr>
      </p:pic>
      <p:pic>
        <p:nvPicPr>
          <p:cNvPr id="17" name="그래픽 16" descr="여성 요리사 단색으로 채워진">
            <a:extLst>
              <a:ext uri="{FF2B5EF4-FFF2-40B4-BE49-F238E27FC236}">
                <a16:creationId xmlns:a16="http://schemas.microsoft.com/office/drawing/2014/main" id="{CE2BA5AA-2671-4A3B-989D-6A1C826264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73118" y="2468018"/>
            <a:ext cx="1921964" cy="1921964"/>
          </a:xfrm>
          <a:prstGeom prst="rect">
            <a:avLst/>
          </a:prstGeom>
        </p:spPr>
      </p:pic>
      <p:pic>
        <p:nvPicPr>
          <p:cNvPr id="18" name="그래픽 17" descr="연어알 초밥 단색으로 채워진">
            <a:extLst>
              <a:ext uri="{FF2B5EF4-FFF2-40B4-BE49-F238E27FC236}">
                <a16:creationId xmlns:a16="http://schemas.microsoft.com/office/drawing/2014/main" id="{DDD76F32-0B7F-49A7-90E9-3618C3D12EB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874116" y="2321420"/>
            <a:ext cx="2142136" cy="21421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7F90E45-7EFC-4A6E-AF9A-035B5C8380B9}"/>
              </a:ext>
            </a:extLst>
          </p:cNvPr>
          <p:cNvSpPr txBox="1"/>
          <p:nvPr/>
        </p:nvSpPr>
        <p:spPr>
          <a:xfrm>
            <a:off x="763497" y="5351804"/>
            <a:ext cx="30171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/>
              <a:t>한끼의 식사를 위한 모임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357FD2E-5E1E-4EC7-9C93-E847A2DBE866}"/>
              </a:ext>
            </a:extLst>
          </p:cNvPr>
          <p:cNvSpPr txBox="1"/>
          <p:nvPr/>
        </p:nvSpPr>
        <p:spPr>
          <a:xfrm>
            <a:off x="4270846" y="5351803"/>
            <a:ext cx="36984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/>
              <a:t>원하는 시간대</a:t>
            </a:r>
            <a:r>
              <a:rPr lang="en-US" altLang="ko-KR" sz="2400" spc="-300" dirty="0"/>
              <a:t>, </a:t>
            </a:r>
            <a:r>
              <a:rPr lang="ko-KR" altLang="en-US" sz="2400" spc="-300" dirty="0"/>
              <a:t>메뉴</a:t>
            </a:r>
            <a:r>
              <a:rPr lang="en-US" altLang="ko-KR" sz="2400" spc="-300" dirty="0"/>
              <a:t>, </a:t>
            </a:r>
            <a:r>
              <a:rPr lang="ko-KR" altLang="en-US" sz="2400" spc="-300" dirty="0"/>
              <a:t>다양한</a:t>
            </a:r>
            <a:endParaRPr lang="en-US" altLang="ko-KR" sz="2400" spc="-300" dirty="0"/>
          </a:p>
          <a:p>
            <a:pPr algn="ctr"/>
            <a:r>
              <a:rPr lang="ko-KR" altLang="en-US" sz="2400" spc="-300" dirty="0"/>
              <a:t>이벤트를 통한 유저 참여 유도</a:t>
            </a:r>
            <a:endParaRPr lang="en-US" altLang="ko-KR" sz="2400" spc="-3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CC57F1E-3D5E-4B72-844F-91E18F5A1737}"/>
              </a:ext>
            </a:extLst>
          </p:cNvPr>
          <p:cNvSpPr txBox="1"/>
          <p:nvPr/>
        </p:nvSpPr>
        <p:spPr>
          <a:xfrm>
            <a:off x="8288743" y="5351802"/>
            <a:ext cx="33586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/>
              <a:t>리뷰와 </a:t>
            </a:r>
            <a:r>
              <a:rPr lang="ko-KR" altLang="en-US" sz="2400" spc="-300" dirty="0" err="1"/>
              <a:t>피드</a:t>
            </a:r>
            <a:r>
              <a:rPr lang="ko-KR" altLang="en-US" sz="2400" spc="-300" dirty="0"/>
              <a:t> 게시판을 통한</a:t>
            </a:r>
            <a:endParaRPr lang="en-US" altLang="ko-KR" sz="2400" spc="-300" dirty="0"/>
          </a:p>
          <a:p>
            <a:pPr algn="ctr"/>
            <a:r>
              <a:rPr lang="ko-KR" altLang="en-US" sz="2400" spc="-300" dirty="0"/>
              <a:t>유저 간의 소통</a:t>
            </a:r>
          </a:p>
        </p:txBody>
      </p:sp>
    </p:spTree>
    <p:extLst>
      <p:ext uri="{BB962C8B-B14F-4D97-AF65-F5344CB8AC3E}">
        <p14:creationId xmlns:p14="http://schemas.microsoft.com/office/powerpoint/2010/main" val="205782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4186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29972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49911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4836C72-91C2-4133-8BB2-332BCD9896BD}"/>
              </a:ext>
            </a:extLst>
          </p:cNvPr>
          <p:cNvSpPr/>
          <p:nvPr/>
        </p:nvSpPr>
        <p:spPr>
          <a:xfrm>
            <a:off x="6875861" y="4720763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tx1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781EB18-B29D-4D25-9DDB-A948564E595E}"/>
              </a:ext>
            </a:extLst>
          </p:cNvPr>
          <p:cNvSpPr/>
          <p:nvPr/>
        </p:nvSpPr>
        <p:spPr>
          <a:xfrm>
            <a:off x="8827297" y="4701699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20B883-50A6-4187-9293-BE3992AC1ED3}"/>
              </a:ext>
            </a:extLst>
          </p:cNvPr>
          <p:cNvSpPr txBox="1"/>
          <p:nvPr/>
        </p:nvSpPr>
        <p:spPr>
          <a:xfrm>
            <a:off x="876941" y="5718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2864E5-DA39-49C1-B046-2FD3772EAE9D}"/>
              </a:ext>
            </a:extLst>
          </p:cNvPr>
          <p:cNvSpPr txBox="1"/>
          <p:nvPr/>
        </p:nvSpPr>
        <p:spPr>
          <a:xfrm>
            <a:off x="1318087" y="51325"/>
            <a:ext cx="1467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latin typeface="+mj-ea"/>
              </a:rPr>
              <a:t>주제선정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96D7C9A-CD8A-45DF-AC96-6B2535D500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176" y="1341852"/>
            <a:ext cx="5205417" cy="4679949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90DC845-A04E-4D30-959D-BB2BED49F580}"/>
              </a:ext>
            </a:extLst>
          </p:cNvPr>
          <p:cNvSpPr/>
          <p:nvPr/>
        </p:nvSpPr>
        <p:spPr>
          <a:xfrm>
            <a:off x="6572570" y="1663120"/>
            <a:ext cx="5057775" cy="78376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원하는 정보를 시각적으로 빠르게 확인 가능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EE624E4-0536-4786-AFBB-5CA8EE638AD3}"/>
              </a:ext>
            </a:extLst>
          </p:cNvPr>
          <p:cNvSpPr/>
          <p:nvPr/>
        </p:nvSpPr>
        <p:spPr>
          <a:xfrm>
            <a:off x="6572569" y="2838764"/>
            <a:ext cx="5057775" cy="78376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다양한 광고 영역을 통한 광고 수익 창출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B2F93D8B-FA34-4899-B80C-B0AC3DC87B5A}"/>
              </a:ext>
            </a:extLst>
          </p:cNvPr>
          <p:cNvSpPr/>
          <p:nvPr/>
        </p:nvSpPr>
        <p:spPr>
          <a:xfrm>
            <a:off x="6572569" y="4014408"/>
            <a:ext cx="5057775" cy="78376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사용과 접근이 손쉬운 </a:t>
            </a:r>
            <a:r>
              <a:rPr lang="en-US" altLang="ko-KR" b="1" dirty="0">
                <a:solidFill>
                  <a:schemeClr val="tx1"/>
                </a:solidFill>
              </a:rPr>
              <a:t>UI/UX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C6971EFA-EBBC-48E6-930A-8ED80E2E3BE9}"/>
              </a:ext>
            </a:extLst>
          </p:cNvPr>
          <p:cNvSpPr/>
          <p:nvPr/>
        </p:nvSpPr>
        <p:spPr>
          <a:xfrm>
            <a:off x="6572568" y="5238039"/>
            <a:ext cx="5057775" cy="78376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타겟 유저의 </a:t>
            </a:r>
            <a:r>
              <a:rPr lang="en-US" altLang="ko-KR" b="1" dirty="0">
                <a:solidFill>
                  <a:schemeClr val="tx1"/>
                </a:solidFill>
              </a:rPr>
              <a:t>Needs</a:t>
            </a:r>
            <a:r>
              <a:rPr lang="ko-KR" altLang="en-US" b="1" dirty="0">
                <a:solidFill>
                  <a:schemeClr val="tx1"/>
                </a:solidFill>
              </a:rPr>
              <a:t>를 충족시킬 수 있는 기능</a:t>
            </a:r>
          </a:p>
        </p:txBody>
      </p:sp>
    </p:spTree>
    <p:extLst>
      <p:ext uri="{BB962C8B-B14F-4D97-AF65-F5344CB8AC3E}">
        <p14:creationId xmlns:p14="http://schemas.microsoft.com/office/powerpoint/2010/main" val="4224530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5297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A4E7E464-80B5-4FFD-AE79-67CCD8334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583" y="1467674"/>
            <a:ext cx="6206834" cy="3433067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1702004" y="4183191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3127844" y="4214941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4836C72-91C2-4133-8BB2-332BCD9896BD}"/>
              </a:ext>
            </a:extLst>
          </p:cNvPr>
          <p:cNvSpPr/>
          <p:nvPr/>
        </p:nvSpPr>
        <p:spPr>
          <a:xfrm>
            <a:off x="4643965" y="4214941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79BCED4-6B82-417D-906D-A846D232CF0C}"/>
              </a:ext>
            </a:extLst>
          </p:cNvPr>
          <p:cNvSpPr txBox="1"/>
          <p:nvPr/>
        </p:nvSpPr>
        <p:spPr>
          <a:xfrm>
            <a:off x="858208" y="5783077"/>
            <a:ext cx="8190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/>
              <a:t>간편하게 같이 식사할 인원을 구하고</a:t>
            </a:r>
            <a:r>
              <a:rPr lang="en-US" altLang="ko-KR" sz="2400" spc="-300" dirty="0"/>
              <a:t>, </a:t>
            </a:r>
            <a:r>
              <a:rPr lang="ko-KR" altLang="en-US" sz="2400" spc="-300" dirty="0"/>
              <a:t>참가할 수 있는 </a:t>
            </a:r>
            <a:r>
              <a:rPr lang="ko-KR" altLang="en-US" sz="2400" b="1" spc="-300" dirty="0"/>
              <a:t>파티 모집 기능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5EA54F9-CF90-4B0C-B665-177E096B31C0}"/>
              </a:ext>
            </a:extLst>
          </p:cNvPr>
          <p:cNvGrpSpPr/>
          <p:nvPr/>
        </p:nvGrpSpPr>
        <p:grpSpPr>
          <a:xfrm>
            <a:off x="7222834" y="1196050"/>
            <a:ext cx="4519732" cy="2532826"/>
            <a:chOff x="6999168" y="1467674"/>
            <a:chExt cx="5069007" cy="3675785"/>
          </a:xfrm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D1C89244-0FD2-4D4C-A75E-730109C1AA2A}"/>
                </a:ext>
              </a:extLst>
            </p:cNvPr>
            <p:cNvSpPr/>
            <p:nvPr/>
          </p:nvSpPr>
          <p:spPr>
            <a:xfrm>
              <a:off x="6999168" y="1467674"/>
              <a:ext cx="5069007" cy="3675785"/>
            </a:xfrm>
            <a:prstGeom prst="roundRect">
              <a:avLst>
                <a:gd name="adj" fmla="val 5611"/>
              </a:avLst>
            </a:prstGeom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C781EB18-B29D-4D25-9DDB-A948564E595E}"/>
                </a:ext>
              </a:extLst>
            </p:cNvPr>
            <p:cNvSpPr/>
            <p:nvPr/>
          </p:nvSpPr>
          <p:spPr>
            <a:xfrm>
              <a:off x="8893972" y="4629122"/>
              <a:ext cx="393700" cy="1397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F537109E-CB84-45E1-84B7-8EFBEBA3BE76}"/>
                </a:ext>
              </a:extLst>
            </p:cNvPr>
            <p:cNvSpPr/>
            <p:nvPr/>
          </p:nvSpPr>
          <p:spPr>
            <a:xfrm>
              <a:off x="7093684" y="4292600"/>
              <a:ext cx="393700" cy="1397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CFDF1AFE-F4F2-43AC-BD8C-9DBBC67C25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11667" y="1819217"/>
              <a:ext cx="4762594" cy="1088359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D56F79B-772F-4663-BC6C-860CA3597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48578" y="3074556"/>
              <a:ext cx="4488772" cy="1694266"/>
            </a:xfrm>
            <a:prstGeom prst="rect">
              <a:avLst/>
            </a:prstGeom>
          </p:spPr>
        </p:pic>
      </p:grp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F659B34-9196-4F8B-9C21-B104AEEB115C}"/>
              </a:ext>
            </a:extLst>
          </p:cNvPr>
          <p:cNvSpPr/>
          <p:nvPr/>
        </p:nvSpPr>
        <p:spPr>
          <a:xfrm>
            <a:off x="6160086" y="4207132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B568B06-F480-42F6-A1D6-C8E1155468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0928" y="2967229"/>
            <a:ext cx="3878117" cy="2694721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A322A12D-B833-46AE-BA8E-8E780D6E0B62}"/>
              </a:ext>
            </a:extLst>
          </p:cNvPr>
          <p:cNvSpPr txBox="1"/>
          <p:nvPr/>
        </p:nvSpPr>
        <p:spPr>
          <a:xfrm>
            <a:off x="876941" y="5718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3947393-2EAB-4451-A38B-A87768B88801}"/>
              </a:ext>
            </a:extLst>
          </p:cNvPr>
          <p:cNvSpPr txBox="1"/>
          <p:nvPr/>
        </p:nvSpPr>
        <p:spPr>
          <a:xfrm>
            <a:off x="1318087" y="51325"/>
            <a:ext cx="1467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latin typeface="+mj-ea"/>
              </a:rPr>
              <a:t>주제선정</a:t>
            </a:r>
          </a:p>
        </p:txBody>
      </p:sp>
    </p:spTree>
    <p:extLst>
      <p:ext uri="{BB962C8B-B14F-4D97-AF65-F5344CB8AC3E}">
        <p14:creationId xmlns:p14="http://schemas.microsoft.com/office/powerpoint/2010/main" val="15429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AE8352-5ED7-4023-B3BF-94BB27690CBC}"/>
              </a:ext>
            </a:extLst>
          </p:cNvPr>
          <p:cNvSpPr/>
          <p:nvPr/>
        </p:nvSpPr>
        <p:spPr>
          <a:xfrm>
            <a:off x="318977" y="0"/>
            <a:ext cx="404037" cy="88529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D42C92-0C61-4073-A858-1DBF221D983D}"/>
              </a:ext>
            </a:extLst>
          </p:cNvPr>
          <p:cNvCxnSpPr/>
          <p:nvPr/>
        </p:nvCxnSpPr>
        <p:spPr>
          <a:xfrm>
            <a:off x="876941" y="885297"/>
            <a:ext cx="113150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1E243C-5673-45A4-A562-9CD9E499ED1A}"/>
              </a:ext>
            </a:extLst>
          </p:cNvPr>
          <p:cNvSpPr/>
          <p:nvPr/>
        </p:nvSpPr>
        <p:spPr>
          <a:xfrm>
            <a:off x="29972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C79CCD8-6ADC-44D3-B1C1-E4334313C18C}"/>
              </a:ext>
            </a:extLst>
          </p:cNvPr>
          <p:cNvSpPr/>
          <p:nvPr/>
        </p:nvSpPr>
        <p:spPr>
          <a:xfrm>
            <a:off x="4991100" y="4622800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4836C72-91C2-4133-8BB2-332BCD9896BD}"/>
              </a:ext>
            </a:extLst>
          </p:cNvPr>
          <p:cNvSpPr/>
          <p:nvPr/>
        </p:nvSpPr>
        <p:spPr>
          <a:xfrm>
            <a:off x="6942536" y="4648186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781EB18-B29D-4D25-9DDB-A948564E595E}"/>
              </a:ext>
            </a:extLst>
          </p:cNvPr>
          <p:cNvSpPr/>
          <p:nvPr/>
        </p:nvSpPr>
        <p:spPr>
          <a:xfrm>
            <a:off x="8893972" y="4629122"/>
            <a:ext cx="393700" cy="139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AE6F27C-44EA-4584-905E-03A48E1199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014" y="1196049"/>
            <a:ext cx="5551476" cy="523863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7E44D6E-4CFE-471F-8083-03D88085A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56" y="2235207"/>
            <a:ext cx="4681431" cy="316031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DB1AD27-B4A1-4B38-A4DF-6D7B3EBF09EF}"/>
              </a:ext>
            </a:extLst>
          </p:cNvPr>
          <p:cNvSpPr txBox="1"/>
          <p:nvPr/>
        </p:nvSpPr>
        <p:spPr>
          <a:xfrm>
            <a:off x="6363152" y="1608509"/>
            <a:ext cx="5455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300" dirty="0"/>
              <a:t>카카오톡 간편 결제를 </a:t>
            </a:r>
            <a:r>
              <a:rPr lang="ko-KR" altLang="en-US" sz="2400" spc="-300" dirty="0"/>
              <a:t>통해 쉽게 결제가 가능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79BCED4-6B82-417D-906D-A846D232CF0C}"/>
              </a:ext>
            </a:extLst>
          </p:cNvPr>
          <p:cNvSpPr txBox="1"/>
          <p:nvPr/>
        </p:nvSpPr>
        <p:spPr>
          <a:xfrm>
            <a:off x="723014" y="6286363"/>
            <a:ext cx="5724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/>
              <a:t>다양한 이벤트를 참여할 수 있는 이벤트 게시판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305086-A233-424C-92FB-11AD09A97D95}"/>
              </a:ext>
            </a:extLst>
          </p:cNvPr>
          <p:cNvSpPr txBox="1"/>
          <p:nvPr/>
        </p:nvSpPr>
        <p:spPr>
          <a:xfrm>
            <a:off x="876941" y="5718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FE4CDD-BB32-4859-95F9-22B9EDA4E30F}"/>
              </a:ext>
            </a:extLst>
          </p:cNvPr>
          <p:cNvSpPr txBox="1"/>
          <p:nvPr/>
        </p:nvSpPr>
        <p:spPr>
          <a:xfrm>
            <a:off x="1318087" y="51325"/>
            <a:ext cx="1467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latin typeface="+mj-ea"/>
              </a:rPr>
              <a:t>주제선정</a:t>
            </a:r>
          </a:p>
        </p:txBody>
      </p:sp>
    </p:spTree>
    <p:extLst>
      <p:ext uri="{BB962C8B-B14F-4D97-AF65-F5344CB8AC3E}">
        <p14:creationId xmlns:p14="http://schemas.microsoft.com/office/powerpoint/2010/main" val="1928153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1055</TotalTime>
  <Words>551</Words>
  <Application>Microsoft Office PowerPoint</Application>
  <PresentationFormat>와이드스크린</PresentationFormat>
  <Paragraphs>168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bongchun Heo</dc:creator>
  <cp:lastModifiedBy>bongchun Heo</cp:lastModifiedBy>
  <cp:revision>37</cp:revision>
  <dcterms:created xsi:type="dcterms:W3CDTF">2022-11-23T15:40:19Z</dcterms:created>
  <dcterms:modified xsi:type="dcterms:W3CDTF">2022-11-24T13:51:34Z</dcterms:modified>
</cp:coreProperties>
</file>

<file path=docProps/thumbnail.jpeg>
</file>